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4" r:id="rId6"/>
    <p:sldId id="262" r:id="rId7"/>
    <p:sldId id="263" r:id="rId8"/>
    <p:sldId id="265" r:id="rId9"/>
    <p:sldId id="261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FF33CC"/>
    <a:srgbClr val="4BBABD"/>
    <a:srgbClr val="FB0DDF"/>
    <a:srgbClr val="B9559A"/>
    <a:srgbClr val="A69FFF"/>
    <a:srgbClr val="FC0C73"/>
    <a:srgbClr val="CB3DC8"/>
    <a:srgbClr val="E38425"/>
    <a:srgbClr val="585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8AE29-C20F-28CF-1003-06C74243F3DE}" v="4" dt="2025-09-04T04:19:53.188"/>
    <p1510:client id="{29DEB39E-5DD4-5B67-F2B5-8E25777FB406}" v="1" dt="2025-09-04T10:16:01.085"/>
    <p1510:client id="{96699D59-66C2-9884-89DC-A280C938B63A}" v="978" dt="2025-09-04T09:11:44.448"/>
    <p1510:client id="{C621CCEA-563B-3CB9-C65C-AB05F85C0ED5}" v="193" dt="2025-09-04T09:08:57.185"/>
    <p1510:client id="{E950D2E4-D72E-D7DA-CCB1-0801CB6241DE}" v="8" dt="2025-09-04T09:21:40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5.png"/><Relationship Id="rId7" Type="http://schemas.openxmlformats.org/officeDocument/2006/relationships/image" Target="../media/image20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network&#10;&#10;AI-generated content may be incorrect.">
            <a:extLst>
              <a:ext uri="{FF2B5EF4-FFF2-40B4-BE49-F238E27FC236}">
                <a16:creationId xmlns:a16="http://schemas.microsoft.com/office/drawing/2014/main" id="{267A06BC-21E5-9665-A0EB-F41308ABA6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36" y="2098910"/>
            <a:ext cx="2487598" cy="240701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22307" y="3936999"/>
            <a:ext cx="4406899" cy="1450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spc="-300" dirty="0">
                <a:solidFill>
                  <a:srgbClr val="898989"/>
                </a:solidFill>
                <a:latin typeface="Calibri"/>
                <a:ea typeface="Calibri"/>
                <a:cs typeface="Calibri"/>
              </a:rPr>
              <a:t>FastAPI + MongoDB Based Polling/Voting  System</a:t>
            </a:r>
            <a:endParaRPr lang="en-US" dirty="0"/>
          </a:p>
          <a:p>
            <a:pPr>
              <a:lnSpc>
                <a:spcPct val="70000"/>
              </a:lnSpc>
            </a:pPr>
            <a:endParaRPr lang="en-US" sz="3200" spc="-300" dirty="0">
              <a:solidFill>
                <a:srgbClr val="23AA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28856" y="7463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2" name="Picture 1" descr="A logo for a poll&#10;&#10;AI-generated content may be incorrect.">
            <a:extLst>
              <a:ext uri="{FF2B5EF4-FFF2-40B4-BE49-F238E27FC236}">
                <a16:creationId xmlns:a16="http://schemas.microsoft.com/office/drawing/2014/main" id="{936BD850-706B-00D6-B4F7-1E9F6D5587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162" y="2881249"/>
            <a:ext cx="1407853" cy="1406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8532F-19FE-96B2-A5ED-44DE3DD130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79141" y="3069370"/>
            <a:ext cx="3634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chemeClr val="accent1">
                    <a:lumMod val="50000"/>
                  </a:schemeClr>
                </a:solidFill>
              </a:rPr>
              <a:t>PollstreamX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3" name="Picture 22" descr="A blue circle with black text and black rectangles&#10;&#10;AI-generated content may be incorrect.">
            <a:extLst>
              <a:ext uri="{FF2B5EF4-FFF2-40B4-BE49-F238E27FC236}">
                <a16:creationId xmlns:a16="http://schemas.microsoft.com/office/drawing/2014/main" id="{11395544-B297-3FBB-BF60-1F10B4E9F1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56" y="1419251"/>
            <a:ext cx="4833681" cy="48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tial Circle 27">
            <a:extLst>
              <a:ext uri="{FF2B5EF4-FFF2-40B4-BE49-F238E27FC236}">
                <a16:creationId xmlns:a16="http://schemas.microsoft.com/office/drawing/2014/main" id="{D8D6A57E-4A0E-AC9D-7523-249590E68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249219" y="1692583"/>
            <a:ext cx="2363016" cy="2815888"/>
          </a:xfrm>
          <a:prstGeom prst="pie">
            <a:avLst>
              <a:gd name="adj1" fmla="val 21476728"/>
              <a:gd name="adj2" fmla="val 1620000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 descr="A diagram of information on a white background&#10;&#10;AI-generated content may be incorrect.">
            <a:extLst>
              <a:ext uri="{FF2B5EF4-FFF2-40B4-BE49-F238E27FC236}">
                <a16:creationId xmlns:a16="http://schemas.microsoft.com/office/drawing/2014/main" id="{94EB1CAF-6E9F-25F9-6B71-0E5F1E4F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616"/>
            <a:ext cx="4265944" cy="343562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F8BC40-0C2D-279A-3EA2-65EA6D924312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988BAD-5D30-7128-2E1E-1087D1578AA3}"/>
              </a:ext>
            </a:extLst>
          </p:cNvPr>
          <p:cNvSpPr txBox="1"/>
          <p:nvPr/>
        </p:nvSpPr>
        <p:spPr>
          <a:xfrm>
            <a:off x="812831" y="6252239"/>
            <a:ext cx="157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383EE4-F807-5A8F-6A38-8CDFC5348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AE7B5-C37A-A4DC-EC61-6B6D492062EC}"/>
              </a:ext>
            </a:extLst>
          </p:cNvPr>
          <p:cNvSpPr txBox="1"/>
          <p:nvPr/>
        </p:nvSpPr>
        <p:spPr>
          <a:xfrm>
            <a:off x="-201060" y="236429"/>
            <a:ext cx="5819660" cy="57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</a:t>
            </a: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Enhancements</a:t>
            </a:r>
            <a:endParaRPr lang="en-US" sz="4000" b="1" spc="-300" dirty="0"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30F3B-4C2A-2B8B-75F5-13506CEBD4A0}"/>
              </a:ext>
            </a:extLst>
          </p:cNvPr>
          <p:cNvSpPr txBox="1"/>
          <p:nvPr/>
        </p:nvSpPr>
        <p:spPr>
          <a:xfrm>
            <a:off x="302975" y="811774"/>
            <a:ext cx="44452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Poll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 Experience &amp;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Analytics &amp; Insights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Authentication &amp; Security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Integration &amp; Extensibility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AI/Smart Features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ED314C-DF0E-3FD1-DC4B-A1D34D00FBB7}"/>
              </a:ext>
            </a:extLst>
          </p:cNvPr>
          <p:cNvSpPr/>
          <p:nvPr/>
        </p:nvSpPr>
        <p:spPr>
          <a:xfrm>
            <a:off x="6937883" y="811774"/>
            <a:ext cx="2536623" cy="22887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65059-532A-C1AF-EB95-F9562128E6BB}"/>
              </a:ext>
            </a:extLst>
          </p:cNvPr>
          <p:cNvSpPr/>
          <p:nvPr/>
        </p:nvSpPr>
        <p:spPr>
          <a:xfrm>
            <a:off x="9655378" y="811774"/>
            <a:ext cx="2397076" cy="22887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2DDECE-D3A4-7AE9-CB76-04FCAAF9DB24}"/>
              </a:ext>
            </a:extLst>
          </p:cNvPr>
          <p:cNvSpPr/>
          <p:nvPr/>
        </p:nvSpPr>
        <p:spPr>
          <a:xfrm>
            <a:off x="6937883" y="3296996"/>
            <a:ext cx="2536623" cy="22887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toon of hands typing on a keyboard&#10;&#10;AI-generated content may be incorrect.">
            <a:extLst>
              <a:ext uri="{FF2B5EF4-FFF2-40B4-BE49-F238E27FC236}">
                <a16:creationId xmlns:a16="http://schemas.microsoft.com/office/drawing/2014/main" id="{55131379-1F11-81EB-00C9-5AA352A65B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48" y="933321"/>
            <a:ext cx="2280492" cy="2045660"/>
          </a:xfrm>
          <a:prstGeom prst="rect">
            <a:avLst/>
          </a:prstGeom>
        </p:spPr>
      </p:pic>
      <p:pic>
        <p:nvPicPr>
          <p:cNvPr id="23" name="Picture 22" descr="A white letter with purple circle in center&#10;&#10;AI-generated content may be incorrect.">
            <a:extLst>
              <a:ext uri="{FF2B5EF4-FFF2-40B4-BE49-F238E27FC236}">
                <a16:creationId xmlns:a16="http://schemas.microsoft.com/office/drawing/2014/main" id="{24F6888E-55DB-620E-D13D-21B19D6C21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45" y="904068"/>
            <a:ext cx="2266141" cy="2104165"/>
          </a:xfrm>
          <a:prstGeom prst="rect">
            <a:avLst/>
          </a:prstGeom>
        </p:spPr>
      </p:pic>
      <p:pic>
        <p:nvPicPr>
          <p:cNvPr id="25" name="Picture 24" descr="A group of people standing next to a shield&#10;&#10;AI-generated content may be incorrect.">
            <a:extLst>
              <a:ext uri="{FF2B5EF4-FFF2-40B4-BE49-F238E27FC236}">
                <a16:creationId xmlns:a16="http://schemas.microsoft.com/office/drawing/2014/main" id="{00785ABE-DE80-9A95-F3B5-C18D423B3E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78" y="3296996"/>
            <a:ext cx="2536622" cy="2196459"/>
          </a:xfrm>
          <a:prstGeom prst="rect">
            <a:avLst/>
          </a:prstGeom>
        </p:spPr>
      </p:pic>
      <p:pic>
        <p:nvPicPr>
          <p:cNvPr id="27" name="Picture 26" descr="A graph with colorful circles and dots&#10;&#10;AI-generated content may be incorrect.">
            <a:extLst>
              <a:ext uri="{FF2B5EF4-FFF2-40B4-BE49-F238E27FC236}">
                <a16:creationId xmlns:a16="http://schemas.microsoft.com/office/drawing/2014/main" id="{66466274-32F1-FFB2-AA94-2864ABC21A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41" y="3429000"/>
            <a:ext cx="2361506" cy="20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9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words&#10;&#10;AI-generated content may be incorrect.">
            <a:extLst>
              <a:ext uri="{FF2B5EF4-FFF2-40B4-BE49-F238E27FC236}">
                <a16:creationId xmlns:a16="http://schemas.microsoft.com/office/drawing/2014/main" id="{FE03AB3B-E8DF-848D-DB50-91EFA08142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3" y="121187"/>
            <a:ext cx="9617725" cy="63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49340" y="628649"/>
            <a:ext cx="5133036" cy="5258879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ea typeface="Calibri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2872" y="6271130"/>
            <a:ext cx="4897340" cy="388987"/>
            <a:chOff x="618333" y="6026099"/>
            <a:chExt cx="4897340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4174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1926" y="628650"/>
            <a:ext cx="513303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1B134C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5285" y="334134"/>
            <a:ext cx="4381499" cy="596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b="1" spc="-3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Project </a:t>
            </a:r>
            <a:r>
              <a:rPr lang="en-US" sz="4400" b="1" spc="-3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Overview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49291" y="157619"/>
            <a:ext cx="877790" cy="1894561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8C0AF5DF-E35E-E7A1-DA9D-1859729CB0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09" y="3486377"/>
            <a:ext cx="5006491" cy="2343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1B8E0-90E0-00D4-0946-E89AD8ACC8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73833" y="3774455"/>
            <a:ext cx="3884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</a:rPr>
              <a:t>Do you support childhood marriage’s </a:t>
            </a:r>
            <a:r>
              <a:rPr lang="en-US" sz="1200" dirty="0"/>
              <a:t>?</a:t>
            </a:r>
          </a:p>
        </p:txBody>
      </p:sp>
      <p:pic>
        <p:nvPicPr>
          <p:cNvPr id="7" name="Picture 6" descr="A hand pushing a button&#10;&#10;AI-generated content may be incorrect.">
            <a:extLst>
              <a:ext uri="{FF2B5EF4-FFF2-40B4-BE49-F238E27FC236}">
                <a16:creationId xmlns:a16="http://schemas.microsoft.com/office/drawing/2014/main" id="{E25F8952-F8AF-1467-BE12-F3C3874EF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338" y="647075"/>
            <a:ext cx="5133037" cy="27819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8F4FD1-ED27-3F8D-C6B5-C6D2EF13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5" y="996361"/>
            <a:ext cx="5849289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Built using </a:t>
            </a:r>
            <a:r>
              <a:rPr lang="en-US" altLang="en-US" b="1" dirty="0">
                <a:latin typeface="Arial" panose="020B0604020202020204" pitchFamily="34" charset="0"/>
              </a:rPr>
              <a:t>FastAPI</a:t>
            </a:r>
            <a:r>
              <a:rPr lang="en-US" altLang="en-US" dirty="0">
                <a:latin typeface="Arial" panose="020B0604020202020204" pitchFamily="34" charset="0"/>
              </a:rPr>
              <a:t> (backend) and </a:t>
            </a:r>
            <a:r>
              <a:rPr lang="en-US" altLang="en-US" b="1" dirty="0">
                <a:latin typeface="Arial" panose="020B0604020202020204" pitchFamily="34" charset="0"/>
              </a:rPr>
              <a:t>MongoDB</a:t>
            </a:r>
            <a:r>
              <a:rPr lang="en-US" altLang="en-US" dirty="0">
                <a:latin typeface="Arial" panose="020B0604020202020204" pitchFamily="34" charset="0"/>
              </a:rPr>
              <a:t> (database).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generates polls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every 48 hours       from latest news headlines via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NewsAPI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user authentication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JWT tokens.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Enforces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one-vote-per-user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policy for fairness.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poll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time-bound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expires after 48 hours.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poll creation, voting, and result retrieval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APIs.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 timer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fetch news and create polls continuously.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for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performance, scalability, and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Future-ready for features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polls, analytics, and real-time dashboards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132202" y="6117219"/>
            <a:ext cx="3296004" cy="543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321842" y="6353086"/>
            <a:ext cx="4855987" cy="399151"/>
            <a:chOff x="207542" y="6353086"/>
            <a:chExt cx="4855987" cy="399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682030" y="6363250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542" y="6363250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660448" y="6353086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025B9C4-F752-BA55-ED61-374A73D75A56}"/>
              </a:ext>
            </a:extLst>
          </p:cNvPr>
          <p:cNvSpPr/>
          <p:nvPr/>
        </p:nvSpPr>
        <p:spPr>
          <a:xfrm>
            <a:off x="5350417" y="5188524"/>
            <a:ext cx="12353" cy="30919"/>
          </a:xfrm>
          <a:custGeom>
            <a:avLst/>
            <a:gdLst>
              <a:gd name="connsiteX0" fmla="*/ 12353 w 12353"/>
              <a:gd name="connsiteY0" fmla="*/ 0 h 30919"/>
              <a:gd name="connsiteX1" fmla="*/ 12353 w 12353"/>
              <a:gd name="connsiteY1" fmla="*/ 30919 h 30919"/>
              <a:gd name="connsiteX2" fmla="*/ 0 w 12353"/>
              <a:gd name="connsiteY2" fmla="*/ 30919 h 30919"/>
              <a:gd name="connsiteX3" fmla="*/ 12353 w 12353"/>
              <a:gd name="connsiteY3" fmla="*/ 0 h 3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3" h="30919">
                <a:moveTo>
                  <a:pt x="12353" y="0"/>
                </a:moveTo>
                <a:lnTo>
                  <a:pt x="12353" y="30919"/>
                </a:lnTo>
                <a:lnTo>
                  <a:pt x="0" y="30919"/>
                </a:lnTo>
                <a:lnTo>
                  <a:pt x="12353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F69D18-CE50-461C-EEC6-410F6DE31B4A}"/>
              </a:ext>
            </a:extLst>
          </p:cNvPr>
          <p:cNvSpPr/>
          <p:nvPr/>
        </p:nvSpPr>
        <p:spPr>
          <a:xfrm>
            <a:off x="8199398" y="5188528"/>
            <a:ext cx="12351" cy="30914"/>
          </a:xfrm>
          <a:custGeom>
            <a:avLst/>
            <a:gdLst>
              <a:gd name="connsiteX0" fmla="*/ 0 w 12351"/>
              <a:gd name="connsiteY0" fmla="*/ 0 h 30914"/>
              <a:gd name="connsiteX1" fmla="*/ 12351 w 12351"/>
              <a:gd name="connsiteY1" fmla="*/ 30914 h 30914"/>
              <a:gd name="connsiteX2" fmla="*/ 0 w 12351"/>
              <a:gd name="connsiteY2" fmla="*/ 30914 h 30914"/>
              <a:gd name="connsiteX3" fmla="*/ 0 w 12351"/>
              <a:gd name="connsiteY3" fmla="*/ 0 h 3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1" h="30914">
                <a:moveTo>
                  <a:pt x="0" y="0"/>
                </a:moveTo>
                <a:lnTo>
                  <a:pt x="12351" y="30914"/>
                </a:lnTo>
                <a:lnTo>
                  <a:pt x="0" y="30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E93AAB-0163-5C78-D1FF-50980A9FA6C6}"/>
              </a:ext>
            </a:extLst>
          </p:cNvPr>
          <p:cNvGrpSpPr/>
          <p:nvPr/>
        </p:nvGrpSpPr>
        <p:grpSpPr>
          <a:xfrm rot="6938371">
            <a:off x="798718" y="307076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30C967-4D19-8854-47DB-D03D3DD7FC8C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rgbClr val="F6B0EF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8B0CF06-1611-0CF2-0977-55819630611E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70B5B3-E78A-68DB-29C3-5DDAE0811204}"/>
              </a:ext>
            </a:extLst>
          </p:cNvPr>
          <p:cNvGrpSpPr/>
          <p:nvPr/>
        </p:nvGrpSpPr>
        <p:grpSpPr>
          <a:xfrm rot="6369985">
            <a:off x="3166311" y="1272596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763A57D-B6C7-3F71-5156-01EEBFC9D14E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4A792B2-F3A3-9F41-9961-8645B034BFE3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274B3A-155E-BC4B-7AFA-D7167A86EF15}"/>
              </a:ext>
            </a:extLst>
          </p:cNvPr>
          <p:cNvGrpSpPr/>
          <p:nvPr/>
        </p:nvGrpSpPr>
        <p:grpSpPr>
          <a:xfrm rot="3580616">
            <a:off x="10329586" y="-4806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111B67-CEBA-663B-DE52-503958A94B0C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rgbClr val="EA7E68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847131-1D3F-2F12-606C-CED38765223C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D3825E-5970-7586-D169-878B8B1E9337}"/>
              </a:ext>
            </a:extLst>
          </p:cNvPr>
          <p:cNvGrpSpPr/>
          <p:nvPr/>
        </p:nvGrpSpPr>
        <p:grpSpPr>
          <a:xfrm rot="4251561">
            <a:off x="8142680" y="990100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5F071A6-D31F-30D0-23FE-D95995CEC580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A87F852-C757-24CC-AA21-E7BA41C98329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9CD33C-9C40-C210-295F-0604F8C284B8}"/>
              </a:ext>
            </a:extLst>
          </p:cNvPr>
          <p:cNvGrpSpPr/>
          <p:nvPr/>
        </p:nvGrpSpPr>
        <p:grpSpPr>
          <a:xfrm rot="5079748">
            <a:off x="5634384" y="1440377"/>
            <a:ext cx="1711486" cy="2134875"/>
            <a:chOff x="3677188" y="667032"/>
            <a:chExt cx="2836628" cy="3580883"/>
          </a:xfr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6F1AA71-4177-BBFC-A5A1-877AC3813B10}"/>
                </a:ext>
              </a:extLst>
            </p:cNvPr>
            <p:cNvSpPr/>
            <p:nvPr/>
          </p:nvSpPr>
          <p:spPr>
            <a:xfrm>
              <a:off x="3677188" y="667032"/>
              <a:ext cx="1418314" cy="3580883"/>
            </a:xfrm>
            <a:custGeom>
              <a:avLst/>
              <a:gdLst>
                <a:gd name="connsiteX0" fmla="*/ 1418314 w 1418314"/>
                <a:gd name="connsiteY0" fmla="*/ 0 h 3580883"/>
                <a:gd name="connsiteX1" fmla="*/ 1418314 w 1418314"/>
                <a:gd name="connsiteY1" fmla="*/ 3023642 h 3580883"/>
                <a:gd name="connsiteX2" fmla="*/ 0 w 1418314"/>
                <a:gd name="connsiteY2" fmla="*/ 3580883 h 3580883"/>
                <a:gd name="connsiteX3" fmla="*/ 0 w 1418314"/>
                <a:gd name="connsiteY3" fmla="*/ 3549964 h 3580883"/>
                <a:gd name="connsiteX4" fmla="*/ 1418313 w 1418314"/>
                <a:gd name="connsiteY4" fmla="*/ 1 h 3580883"/>
                <a:gd name="connsiteX5" fmla="*/ 1418314 w 1418314"/>
                <a:gd name="connsiteY5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8314" h="3580883">
                  <a:moveTo>
                    <a:pt x="1418314" y="0"/>
                  </a:moveTo>
                  <a:lnTo>
                    <a:pt x="1418314" y="3023642"/>
                  </a:lnTo>
                  <a:lnTo>
                    <a:pt x="0" y="3580883"/>
                  </a:lnTo>
                  <a:lnTo>
                    <a:pt x="0" y="3549964"/>
                  </a:lnTo>
                  <a:lnTo>
                    <a:pt x="1418313" y="1"/>
                  </a:lnTo>
                  <a:lnTo>
                    <a:pt x="1418314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363FB3-422E-92EB-8940-F50659E63D89}"/>
                </a:ext>
              </a:extLst>
            </p:cNvPr>
            <p:cNvSpPr/>
            <p:nvPr/>
          </p:nvSpPr>
          <p:spPr>
            <a:xfrm>
              <a:off x="5095502" y="667032"/>
              <a:ext cx="1418314" cy="3580883"/>
            </a:xfrm>
            <a:custGeom>
              <a:avLst/>
              <a:gdLst>
                <a:gd name="connsiteX0" fmla="*/ 0 w 1418314"/>
                <a:gd name="connsiteY0" fmla="*/ 0 h 3580883"/>
                <a:gd name="connsiteX1" fmla="*/ 1418314 w 1418314"/>
                <a:gd name="connsiteY1" fmla="*/ 3549969 h 3580883"/>
                <a:gd name="connsiteX2" fmla="*/ 1418314 w 1418314"/>
                <a:gd name="connsiteY2" fmla="*/ 3580883 h 3580883"/>
                <a:gd name="connsiteX3" fmla="*/ 0 w 1418314"/>
                <a:gd name="connsiteY3" fmla="*/ 3023642 h 3580883"/>
                <a:gd name="connsiteX4" fmla="*/ 0 w 1418314"/>
                <a:gd name="connsiteY4" fmla="*/ 0 h 358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314" h="3580883">
                  <a:moveTo>
                    <a:pt x="0" y="0"/>
                  </a:moveTo>
                  <a:lnTo>
                    <a:pt x="1418314" y="3549969"/>
                  </a:lnTo>
                  <a:lnTo>
                    <a:pt x="1418314" y="3580883"/>
                  </a:lnTo>
                  <a:lnTo>
                    <a:pt x="0" y="3023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effectLst>
                  <a:outerShdw dist="2540000" dir="10560000" sx="200000" sy="200000" algn="ctr" rotWithShape="0">
                    <a:schemeClr val="tx1">
                      <a:alpha val="67000"/>
                    </a:schemeClr>
                  </a:outerShdw>
                  <a:reflection stA="96000" endPos="65000" dist="50800" dir="5400000" sy="-100000" algn="bl" rotWithShape="0"/>
                </a:effectLst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FFC12B-EA0A-CEC5-56EB-50E16B1A21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55758" y="387182"/>
            <a:ext cx="2683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706D1-B9BE-7706-6A7B-6D0DF957F88A}"/>
              </a:ext>
            </a:extLst>
          </p:cNvPr>
          <p:cNvSpPr txBox="1"/>
          <p:nvPr/>
        </p:nvSpPr>
        <p:spPr>
          <a:xfrm>
            <a:off x="97660" y="3818684"/>
            <a:ext cx="1677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1️⃣</a:t>
            </a:r>
          </a:p>
          <a:p>
            <a:pPr algn="ctr"/>
            <a:r>
              <a:rPr lang="en-US" b="1" dirty="0"/>
              <a:t>Automated</a:t>
            </a:r>
          </a:p>
          <a:p>
            <a:pPr algn="ctr"/>
            <a:r>
              <a:rPr lang="en-US" b="1" dirty="0"/>
              <a:t>Poll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E743D-3228-73EC-22CF-1436820A753C}"/>
              </a:ext>
            </a:extLst>
          </p:cNvPr>
          <p:cNvSpPr txBox="1"/>
          <p:nvPr/>
        </p:nvSpPr>
        <p:spPr>
          <a:xfrm>
            <a:off x="2539450" y="4465015"/>
            <a:ext cx="2214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2️⃣</a:t>
            </a:r>
          </a:p>
          <a:p>
            <a:pPr algn="ctr"/>
            <a:r>
              <a:rPr lang="en-US" b="1" dirty="0"/>
              <a:t>Modern Poll </a:t>
            </a:r>
          </a:p>
          <a:p>
            <a:pPr algn="ctr"/>
            <a:r>
              <a:rPr lang="en-US" b="1" dirty="0"/>
              <a:t>Management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76D09-B99A-7802-2E29-C30961636D40}"/>
              </a:ext>
            </a:extLst>
          </p:cNvPr>
          <p:cNvSpPr txBox="1"/>
          <p:nvPr/>
        </p:nvSpPr>
        <p:spPr>
          <a:xfrm>
            <a:off x="5394587" y="5081484"/>
            <a:ext cx="2111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3️⃣</a:t>
            </a:r>
          </a:p>
          <a:p>
            <a:pPr algn="ctr"/>
            <a:r>
              <a:rPr lang="en-US" b="1" dirty="0"/>
              <a:t>User Authentication</a:t>
            </a:r>
          </a:p>
          <a:p>
            <a:pPr algn="ctr"/>
            <a:r>
              <a:rPr lang="en-US" b="1" dirty="0"/>
              <a:t> &amp;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8F91D-2ACE-6C31-475E-1D133E78F375}"/>
              </a:ext>
            </a:extLst>
          </p:cNvPr>
          <p:cNvSpPr txBox="1"/>
          <p:nvPr/>
        </p:nvSpPr>
        <p:spPr>
          <a:xfrm>
            <a:off x="7821147" y="4380094"/>
            <a:ext cx="2323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4️⃣</a:t>
            </a:r>
          </a:p>
          <a:p>
            <a:pPr algn="ctr"/>
            <a:r>
              <a:rPr lang="en-US" b="1" dirty="0"/>
              <a:t>Scalability &amp;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27035-B49C-2582-0932-3333180874F7}"/>
              </a:ext>
            </a:extLst>
          </p:cNvPr>
          <p:cNvSpPr txBox="1"/>
          <p:nvPr/>
        </p:nvSpPr>
        <p:spPr>
          <a:xfrm>
            <a:off x="10714303" y="3818683"/>
            <a:ext cx="1374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5️⃣</a:t>
            </a:r>
          </a:p>
          <a:p>
            <a:pPr algn="ctr"/>
            <a:r>
              <a:rPr lang="en-US" b="1" dirty="0"/>
              <a:t>Real-time </a:t>
            </a:r>
          </a:p>
          <a:p>
            <a:pPr algn="ctr"/>
            <a:r>
              <a:rPr lang="en-US" b="1" dirty="0"/>
              <a:t>Engagement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2B036D-E3A6-26E2-F322-36CA37912FEA}"/>
              </a:ext>
            </a:extLst>
          </p:cNvPr>
          <p:cNvSpPr/>
          <p:nvPr/>
        </p:nvSpPr>
        <p:spPr>
          <a:xfrm>
            <a:off x="0" y="3758887"/>
            <a:ext cx="12192000" cy="309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45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DBF3AD-291E-7ECE-2FDD-EC1BBAFC0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6" y="0"/>
            <a:ext cx="671661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616" y="140271"/>
            <a:ext cx="4381499" cy="596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b="1" spc="-3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Architecture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6706" y="6376302"/>
            <a:ext cx="4897340" cy="388987"/>
            <a:chOff x="618333" y="6026099"/>
            <a:chExt cx="4897340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4174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283D58-1E2A-3563-27FE-6C4DD9860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706" y="623546"/>
            <a:ext cx="4742438" cy="5678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polling_app</a:t>
            </a:r>
            <a:r>
              <a:rPr lang="en-US" sz="1100" dirty="0"/>
              <a:t>/</a:t>
            </a:r>
          </a:p>
          <a:p>
            <a:r>
              <a:rPr lang="en-US" sz="1100" dirty="0"/>
              <a:t>│</a:t>
            </a:r>
          </a:p>
          <a:p>
            <a:r>
              <a:rPr lang="en-US" sz="1100" dirty="0"/>
              <a:t>├── app/</a:t>
            </a:r>
          </a:p>
          <a:p>
            <a:r>
              <a:rPr lang="en-US" sz="1100" dirty="0"/>
              <a:t>│   ├── core/                     # Core configuration and authentication</a:t>
            </a:r>
          </a:p>
          <a:p>
            <a:r>
              <a:rPr lang="en-US" sz="1100" dirty="0"/>
              <a:t>│   │   ├── auth.py              # JWT creation &amp; verification</a:t>
            </a:r>
          </a:p>
          <a:p>
            <a:r>
              <a:rPr lang="en-US" sz="1100" dirty="0"/>
              <a:t>│   │   └── config.py            # Environment settings (via pydantic/</a:t>
            </a:r>
            <a:r>
              <a:rPr lang="en-US" sz="1100" dirty="0" err="1"/>
              <a:t>BaseSettings</a:t>
            </a:r>
            <a:r>
              <a:rPr lang="en-US" sz="1100" dirty="0"/>
              <a:t>)</a:t>
            </a:r>
          </a:p>
          <a:p>
            <a:r>
              <a:rPr lang="en-US" sz="1100" dirty="0"/>
              <a:t>│</a:t>
            </a:r>
          </a:p>
          <a:p>
            <a:r>
              <a:rPr lang="en-US" sz="1100" dirty="0"/>
              <a:t>│   ├── database/</a:t>
            </a:r>
          </a:p>
          <a:p>
            <a:r>
              <a:rPr lang="en-US" sz="1100" dirty="0"/>
              <a:t>│   │   └── db.py                # MongoDB Motor connection and client setup</a:t>
            </a:r>
          </a:p>
          <a:p>
            <a:r>
              <a:rPr lang="en-US" sz="1100" dirty="0"/>
              <a:t>│</a:t>
            </a:r>
          </a:p>
          <a:p>
            <a:r>
              <a:rPr lang="en-US" sz="1100" dirty="0"/>
              <a:t>│   ├── models/</a:t>
            </a:r>
          </a:p>
          <a:p>
            <a:r>
              <a:rPr lang="en-US" sz="1100" dirty="0"/>
              <a:t>│   │   ├── user.py              # User Pydantic &amp; Mongo schema</a:t>
            </a:r>
          </a:p>
          <a:p>
            <a:r>
              <a:rPr lang="en-US" sz="1100" dirty="0"/>
              <a:t>│   │   └── polls.py             # Poll schema (question, options, timestamps)</a:t>
            </a:r>
          </a:p>
          <a:p>
            <a:r>
              <a:rPr lang="en-US" sz="1100" dirty="0"/>
              <a:t>│</a:t>
            </a:r>
          </a:p>
          <a:p>
            <a:r>
              <a:rPr lang="en-US" sz="1100" dirty="0"/>
              <a:t>│   ├── routes/</a:t>
            </a:r>
          </a:p>
          <a:p>
            <a:r>
              <a:rPr lang="en-US" sz="1100" dirty="0"/>
              <a:t>│   │   ├── user_routes.py       # Routes: /auth/register, /auth/login</a:t>
            </a:r>
          </a:p>
          <a:p>
            <a:r>
              <a:rPr lang="en-US" sz="1100" dirty="0"/>
              <a:t>│   │   └── poll_routes.py       # Routes: /polls/, /vote, etc.</a:t>
            </a:r>
          </a:p>
          <a:p>
            <a:r>
              <a:rPr lang="en-US" sz="1100" dirty="0"/>
              <a:t>│</a:t>
            </a:r>
          </a:p>
          <a:p>
            <a:r>
              <a:rPr lang="en-US" sz="1100" dirty="0"/>
              <a:t>│   ├── services/</a:t>
            </a:r>
          </a:p>
          <a:p>
            <a:r>
              <a:rPr lang="en-US" sz="1100" dirty="0"/>
              <a:t>│   │   ├── services.py          # Business logic: fetch news, create polls, voting</a:t>
            </a:r>
          </a:p>
          <a:p>
            <a:r>
              <a:rPr lang="en-US" sz="1100" dirty="0"/>
              <a:t>│</a:t>
            </a:r>
          </a:p>
          <a:p>
            <a:r>
              <a:rPr lang="en-US" sz="1100" dirty="0"/>
              <a:t>│   ├── utils/</a:t>
            </a:r>
          </a:p>
          <a:p>
            <a:r>
              <a:rPr lang="en-US" sz="1100" dirty="0"/>
              <a:t>│   │   ├── decorators.py        # Route protection decorators (e.g., @login_required)</a:t>
            </a:r>
          </a:p>
          <a:p>
            <a:r>
              <a:rPr lang="en-US" sz="1100" dirty="0"/>
              <a:t>│   │   ├── hashing.py           # Password hashing/verification (</a:t>
            </a:r>
            <a:r>
              <a:rPr lang="en-US" sz="1100" dirty="0" err="1"/>
              <a:t>bcrypt</a:t>
            </a:r>
            <a:r>
              <a:rPr lang="en-US" sz="1100" dirty="0"/>
              <a:t>)</a:t>
            </a:r>
          </a:p>
          <a:p>
            <a:r>
              <a:rPr lang="en-US" sz="1100" dirty="0"/>
              <a:t>│   │   └── logger.py            # Custom logger for file logging</a:t>
            </a:r>
          </a:p>
          <a:p>
            <a:r>
              <a:rPr lang="en-US" sz="1100" dirty="0"/>
              <a:t>│</a:t>
            </a:r>
          </a:p>
          <a:p>
            <a:r>
              <a:rPr lang="en-US" sz="1100" dirty="0"/>
              <a:t>├── logs/</a:t>
            </a:r>
          </a:p>
          <a:p>
            <a:r>
              <a:rPr lang="en-US" sz="1100" dirty="0"/>
              <a:t>│   └── polling_app.log          # App logs (info, error, requests)</a:t>
            </a:r>
          </a:p>
          <a:p>
            <a:r>
              <a:rPr lang="en-US" sz="1100" dirty="0"/>
              <a:t>│</a:t>
            </a:r>
          </a:p>
          <a:p>
            <a:r>
              <a:rPr lang="en-US" sz="1100" dirty="0"/>
              <a:t>├── main.py                      # App entry point (FastAPI instance, route inclusion)</a:t>
            </a:r>
          </a:p>
          <a:p>
            <a:r>
              <a:rPr lang="en-US" sz="1100" dirty="0"/>
              <a:t>├── requirements.txt             # Python dependencies</a:t>
            </a:r>
          </a:p>
          <a:p>
            <a:r>
              <a:rPr lang="en-US" sz="1100" dirty="0"/>
              <a:t>├── </a:t>
            </a:r>
            <a:r>
              <a:rPr lang="en-US" sz="1100" dirty="0" err="1"/>
              <a:t>postman_collection.json</a:t>
            </a:r>
            <a:r>
              <a:rPr lang="en-US" sz="1100" dirty="0"/>
              <a:t>      # Postman collection for testing API</a:t>
            </a:r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omputer screen with a keyboard and mouse&#10;&#10;AI-generated content may be incorrect.">
            <a:extLst>
              <a:ext uri="{FF2B5EF4-FFF2-40B4-BE49-F238E27FC236}">
                <a16:creationId xmlns:a16="http://schemas.microsoft.com/office/drawing/2014/main" id="{859E6A07-3603-9DD8-F804-3F0F6E24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4478" y="1894605"/>
            <a:ext cx="2881087" cy="2734704"/>
          </a:xfrm>
          <a:custGeom>
            <a:avLst/>
            <a:gdLst>
              <a:gd name="connsiteX0" fmla="*/ 1453466 w 2881087"/>
              <a:gd name="connsiteY0" fmla="*/ 0 h 2734704"/>
              <a:gd name="connsiteX1" fmla="*/ 2877403 w 2881087"/>
              <a:gd name="connsiteY1" fmla="*/ 1091784 h 2734704"/>
              <a:gd name="connsiteX2" fmla="*/ 2881087 w 2881087"/>
              <a:gd name="connsiteY2" fmla="*/ 1114493 h 2734704"/>
              <a:gd name="connsiteX3" fmla="*/ 2881087 w 2881087"/>
              <a:gd name="connsiteY3" fmla="*/ 1620214 h 2734704"/>
              <a:gd name="connsiteX4" fmla="*/ 2877403 w 2881087"/>
              <a:gd name="connsiteY4" fmla="*/ 1642922 h 2734704"/>
              <a:gd name="connsiteX5" fmla="*/ 1602074 w 2881087"/>
              <a:gd name="connsiteY5" fmla="*/ 2727647 h 2734704"/>
              <a:gd name="connsiteX6" fmla="*/ 1453508 w 2881087"/>
              <a:gd name="connsiteY6" fmla="*/ 2734704 h 2734704"/>
              <a:gd name="connsiteX7" fmla="*/ 1453424 w 2881087"/>
              <a:gd name="connsiteY7" fmla="*/ 2734704 h 2734704"/>
              <a:gd name="connsiteX8" fmla="*/ 1304858 w 2881087"/>
              <a:gd name="connsiteY8" fmla="*/ 2727647 h 2734704"/>
              <a:gd name="connsiteX9" fmla="*/ 0 w 2881087"/>
              <a:gd name="connsiteY9" fmla="*/ 1367353 h 2734704"/>
              <a:gd name="connsiteX10" fmla="*/ 1453466 w 2881087"/>
              <a:gd name="connsiteY10" fmla="*/ 0 h 27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81087" h="2734704">
                <a:moveTo>
                  <a:pt x="1453466" y="0"/>
                </a:moveTo>
                <a:cubicBezTo>
                  <a:pt x="2155852" y="0"/>
                  <a:pt x="2741873" y="468704"/>
                  <a:pt x="2877403" y="1091784"/>
                </a:cubicBezTo>
                <a:lnTo>
                  <a:pt x="2881087" y="1114493"/>
                </a:lnTo>
                <a:lnTo>
                  <a:pt x="2881087" y="1620214"/>
                </a:lnTo>
                <a:lnTo>
                  <a:pt x="2877403" y="1642922"/>
                </a:lnTo>
                <a:cubicBezTo>
                  <a:pt x="2751553" y="2221496"/>
                  <a:pt x="2237271" y="2666961"/>
                  <a:pt x="1602074" y="2727647"/>
                </a:cubicBezTo>
                <a:lnTo>
                  <a:pt x="1453508" y="2734704"/>
                </a:lnTo>
                <a:lnTo>
                  <a:pt x="1453424" y="2734704"/>
                </a:lnTo>
                <a:lnTo>
                  <a:pt x="1304858" y="2727647"/>
                </a:lnTo>
                <a:cubicBezTo>
                  <a:pt x="571939" y="2657625"/>
                  <a:pt x="0" y="2075323"/>
                  <a:pt x="0" y="1367353"/>
                </a:cubicBezTo>
                <a:cubicBezTo>
                  <a:pt x="0" y="612185"/>
                  <a:pt x="650739" y="0"/>
                  <a:pt x="1453466" y="0"/>
                </a:cubicBezTo>
                <a:close/>
              </a:path>
            </a:pathLst>
          </a:custGeom>
        </p:spPr>
      </p:pic>
      <p:pic>
        <p:nvPicPr>
          <p:cNvPr id="21" name="Picture 20" descr="A computer screen with a keyboard and mouse&#10;&#10;AI-generated content may be incorrect.">
            <a:extLst>
              <a:ext uri="{FF2B5EF4-FFF2-40B4-BE49-F238E27FC236}">
                <a16:creationId xmlns:a16="http://schemas.microsoft.com/office/drawing/2014/main" id="{C9864D50-A0D7-BD27-5BAA-73D5D590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0754" r="-897" b="40754"/>
          <a:stretch>
            <a:fillRect/>
          </a:stretch>
        </p:blipFill>
        <p:spPr>
          <a:xfrm>
            <a:off x="7577523" y="3924249"/>
            <a:ext cx="25845" cy="505721"/>
          </a:xfrm>
          <a:custGeom>
            <a:avLst/>
            <a:gdLst>
              <a:gd name="connsiteX0" fmla="*/ 0 w 25845"/>
              <a:gd name="connsiteY0" fmla="*/ 0 h 505721"/>
              <a:gd name="connsiteX1" fmla="*/ 18341 w 25845"/>
              <a:gd name="connsiteY1" fmla="*/ 113056 h 505721"/>
              <a:gd name="connsiteX2" fmla="*/ 25845 w 25845"/>
              <a:gd name="connsiteY2" fmla="*/ 252860 h 505721"/>
              <a:gd name="connsiteX3" fmla="*/ 18341 w 25845"/>
              <a:gd name="connsiteY3" fmla="*/ 392664 h 505721"/>
              <a:gd name="connsiteX4" fmla="*/ 0 w 25845"/>
              <a:gd name="connsiteY4" fmla="*/ 505721 h 505721"/>
              <a:gd name="connsiteX5" fmla="*/ 0 w 25845"/>
              <a:gd name="connsiteY5" fmla="*/ 0 h 50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45" h="505721">
                <a:moveTo>
                  <a:pt x="0" y="0"/>
                </a:moveTo>
                <a:lnTo>
                  <a:pt x="18341" y="113056"/>
                </a:lnTo>
                <a:cubicBezTo>
                  <a:pt x="23303" y="159023"/>
                  <a:pt x="25845" y="205662"/>
                  <a:pt x="25845" y="252860"/>
                </a:cubicBezTo>
                <a:cubicBezTo>
                  <a:pt x="25845" y="300058"/>
                  <a:pt x="23303" y="346698"/>
                  <a:pt x="18341" y="392664"/>
                </a:cubicBezTo>
                <a:lnTo>
                  <a:pt x="0" y="505721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3CBFBE2C-B61A-FCD3-B68D-2DCFAEE6DE21}"/>
              </a:ext>
            </a:extLst>
          </p:cNvPr>
          <p:cNvGrpSpPr/>
          <p:nvPr/>
        </p:nvGrpSpPr>
        <p:grpSpPr>
          <a:xfrm>
            <a:off x="8633553" y="3740519"/>
            <a:ext cx="3558449" cy="815248"/>
            <a:chOff x="5060413" y="5017551"/>
            <a:chExt cx="3558449" cy="815248"/>
          </a:xfrm>
          <a:solidFill>
            <a:srgbClr val="6699FF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0" name="Flowchart: Punched Tape 39">
              <a:extLst>
                <a:ext uri="{FF2B5EF4-FFF2-40B4-BE49-F238E27FC236}">
                  <a16:creationId xmlns:a16="http://schemas.microsoft.com/office/drawing/2014/main" id="{5637D4D7-524A-069C-3410-F4226D325165}"/>
                </a:ext>
              </a:extLst>
            </p:cNvPr>
            <p:cNvSpPr/>
            <p:nvPr/>
          </p:nvSpPr>
          <p:spPr>
            <a:xfrm rot="16200000">
              <a:off x="6432014" y="3645950"/>
              <a:ext cx="815248" cy="3558449"/>
            </a:xfrm>
            <a:prstGeom prst="flowChartPunchedTap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4D61BB-2DF5-70F5-D477-CF061FF90612}"/>
                </a:ext>
              </a:extLst>
            </p:cNvPr>
            <p:cNvSpPr txBox="1"/>
            <p:nvPr/>
          </p:nvSpPr>
          <p:spPr>
            <a:xfrm>
              <a:off x="6231875" y="5272358"/>
              <a:ext cx="1215527" cy="369332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US" sz="180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NewsAPI</a:t>
              </a:r>
              <a:endPara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4B218A-D495-CC46-C9F5-2B7CE8C4B425}"/>
              </a:ext>
            </a:extLst>
          </p:cNvPr>
          <p:cNvGrpSpPr/>
          <p:nvPr/>
        </p:nvGrpSpPr>
        <p:grpSpPr>
          <a:xfrm>
            <a:off x="8633553" y="1486982"/>
            <a:ext cx="3558449" cy="815248"/>
            <a:chOff x="4898834" y="2206128"/>
            <a:chExt cx="3558449" cy="815248"/>
          </a:xfrm>
          <a:solidFill>
            <a:srgbClr val="FF33CC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9" name="Flowchart: Punched Tape 38">
              <a:extLst>
                <a:ext uri="{FF2B5EF4-FFF2-40B4-BE49-F238E27FC236}">
                  <a16:creationId xmlns:a16="http://schemas.microsoft.com/office/drawing/2014/main" id="{4C5D2BA3-EF23-74F9-10CD-D6A7EC246AEB}"/>
                </a:ext>
              </a:extLst>
            </p:cNvPr>
            <p:cNvSpPr/>
            <p:nvPr/>
          </p:nvSpPr>
          <p:spPr>
            <a:xfrm rot="16200000">
              <a:off x="6270435" y="834527"/>
              <a:ext cx="815248" cy="3558449"/>
            </a:xfrm>
            <a:prstGeom prst="flowChartPunchedTap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0E2E12-8779-E33C-9515-E3D301349935}"/>
                </a:ext>
              </a:extLst>
            </p:cNvPr>
            <p:cNvSpPr txBox="1"/>
            <p:nvPr/>
          </p:nvSpPr>
          <p:spPr>
            <a:xfrm>
              <a:off x="6108352" y="2429085"/>
              <a:ext cx="1139414" cy="369332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MongoDB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45E4AA-42E0-68E2-FA8C-5EA6846F3400}"/>
              </a:ext>
            </a:extLst>
          </p:cNvPr>
          <p:cNvGrpSpPr/>
          <p:nvPr/>
        </p:nvGrpSpPr>
        <p:grpSpPr>
          <a:xfrm>
            <a:off x="110167" y="3710899"/>
            <a:ext cx="3558449" cy="815248"/>
            <a:chOff x="2655064" y="5022013"/>
            <a:chExt cx="3558449" cy="81524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1" name="Flowchart: Punched Tape 40">
              <a:extLst>
                <a:ext uri="{FF2B5EF4-FFF2-40B4-BE49-F238E27FC236}">
                  <a16:creationId xmlns:a16="http://schemas.microsoft.com/office/drawing/2014/main" id="{169A5B5A-8A94-23C4-C331-AC31DA43A22B}"/>
                </a:ext>
              </a:extLst>
            </p:cNvPr>
            <p:cNvSpPr/>
            <p:nvPr/>
          </p:nvSpPr>
          <p:spPr>
            <a:xfrm rot="16200000">
              <a:off x="4026665" y="3650412"/>
              <a:ext cx="815248" cy="3558449"/>
            </a:xfrm>
            <a:prstGeom prst="flowChartPunchedTape">
              <a:avLst/>
            </a:prstGeom>
            <a:solidFill>
              <a:srgbClr val="4BBAB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0A968F-23FB-9607-C3C3-6CD7141AD407}"/>
                </a:ext>
              </a:extLst>
            </p:cNvPr>
            <p:cNvSpPr txBox="1"/>
            <p:nvPr/>
          </p:nvSpPr>
          <p:spPr>
            <a:xfrm>
              <a:off x="4131325" y="5217666"/>
              <a:ext cx="585417" cy="36933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JWT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05CE44-B7DB-B846-5FA4-8A3882A5561A}"/>
              </a:ext>
            </a:extLst>
          </p:cNvPr>
          <p:cNvGrpSpPr/>
          <p:nvPr/>
        </p:nvGrpSpPr>
        <p:grpSpPr>
          <a:xfrm>
            <a:off x="0" y="1486982"/>
            <a:ext cx="3558449" cy="815248"/>
            <a:chOff x="4030339" y="1348419"/>
            <a:chExt cx="3558449" cy="81524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6" name="Flowchart: Punched Tape 35">
              <a:extLst>
                <a:ext uri="{FF2B5EF4-FFF2-40B4-BE49-F238E27FC236}">
                  <a16:creationId xmlns:a16="http://schemas.microsoft.com/office/drawing/2014/main" id="{70F70E0F-A818-F8D3-2173-B318F6A58D1A}"/>
                </a:ext>
              </a:extLst>
            </p:cNvPr>
            <p:cNvSpPr/>
            <p:nvPr/>
          </p:nvSpPr>
          <p:spPr>
            <a:xfrm rot="16200000">
              <a:off x="5401940" y="-23182"/>
              <a:ext cx="815248" cy="3558449"/>
            </a:xfrm>
            <a:prstGeom prst="flowChartPunchedTap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88E94C-34B3-5462-8881-411D1189042F}"/>
                </a:ext>
              </a:extLst>
            </p:cNvPr>
            <p:cNvSpPr txBox="1">
              <a:spLocks/>
            </p:cNvSpPr>
            <p:nvPr/>
          </p:nvSpPr>
          <p:spPr>
            <a:xfrm>
              <a:off x="5176089" y="1508723"/>
              <a:ext cx="890757" cy="36933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FastAPI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ED8C13-4D70-4668-74A3-C88CAF880AEE}"/>
              </a:ext>
            </a:extLst>
          </p:cNvPr>
          <p:cNvSpPr txBox="1"/>
          <p:nvPr/>
        </p:nvSpPr>
        <p:spPr>
          <a:xfrm>
            <a:off x="3839378" y="256115"/>
            <a:ext cx="4748270" cy="55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Technology </a:t>
            </a: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342D1-508D-559D-1D1F-3C8D36900322}"/>
              </a:ext>
            </a:extLst>
          </p:cNvPr>
          <p:cNvSpPr txBox="1"/>
          <p:nvPr/>
        </p:nvSpPr>
        <p:spPr>
          <a:xfrm>
            <a:off x="831297" y="6277456"/>
            <a:ext cx="43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DDB8B1-2AE5-BFAC-0AAE-551296F25CEC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87CD44EA-5BA4-D151-F724-FB7A1775B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AEC95B3-BF94-F5B2-D180-0DFEB887C9CB}"/>
              </a:ext>
            </a:extLst>
          </p:cNvPr>
          <p:cNvSpPr/>
          <p:nvPr/>
        </p:nvSpPr>
        <p:spPr>
          <a:xfrm>
            <a:off x="0" y="1486984"/>
            <a:ext cx="4131325" cy="815249"/>
          </a:xfrm>
          <a:custGeom>
            <a:avLst/>
            <a:gdLst>
              <a:gd name="connsiteX0" fmla="*/ 86796 w 4274544"/>
              <a:gd name="connsiteY0" fmla="*/ 0 h 958468"/>
              <a:gd name="connsiteX1" fmla="*/ 3471652 w 4274544"/>
              <a:gd name="connsiteY1" fmla="*/ 0 h 958468"/>
              <a:gd name="connsiteX2" fmla="*/ 4274544 w 4274544"/>
              <a:gd name="connsiteY2" fmla="*/ 479234 h 958468"/>
              <a:gd name="connsiteX3" fmla="*/ 3471652 w 4274544"/>
              <a:gd name="connsiteY3" fmla="*/ 958468 h 958468"/>
              <a:gd name="connsiteX4" fmla="*/ 86796 w 4274544"/>
              <a:gd name="connsiteY4" fmla="*/ 958468 h 958468"/>
              <a:gd name="connsiteX5" fmla="*/ 0 w 4274544"/>
              <a:gd name="connsiteY5" fmla="*/ 953245 h 958468"/>
              <a:gd name="connsiteX6" fmla="*/ 0 w 4274544"/>
              <a:gd name="connsiteY6" fmla="*/ 5223 h 958468"/>
              <a:gd name="connsiteX7" fmla="*/ 86796 w 4274544"/>
              <a:gd name="connsiteY7" fmla="*/ 0 h 95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4544" h="958468">
                <a:moveTo>
                  <a:pt x="86796" y="0"/>
                </a:moveTo>
                <a:lnTo>
                  <a:pt x="3471652" y="0"/>
                </a:lnTo>
                <a:cubicBezTo>
                  <a:pt x="3915033" y="0"/>
                  <a:pt x="4274544" y="214546"/>
                  <a:pt x="4274544" y="479234"/>
                </a:cubicBezTo>
                <a:cubicBezTo>
                  <a:pt x="4274544" y="743922"/>
                  <a:pt x="3915033" y="958468"/>
                  <a:pt x="3471652" y="958468"/>
                </a:cubicBezTo>
                <a:lnTo>
                  <a:pt x="86796" y="958468"/>
                </a:lnTo>
                <a:lnTo>
                  <a:pt x="0" y="953245"/>
                </a:lnTo>
                <a:lnTo>
                  <a:pt x="0" y="5223"/>
                </a:lnTo>
                <a:lnTo>
                  <a:pt x="86796" y="0"/>
                </a:lnTo>
                <a:close/>
              </a:path>
            </a:pathLst>
          </a:custGeom>
          <a:solidFill>
            <a:srgbClr val="D4ED1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Backend Framework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AC89E4-881B-C277-5BC7-FD663A007095}"/>
              </a:ext>
            </a:extLst>
          </p:cNvPr>
          <p:cNvSpPr/>
          <p:nvPr/>
        </p:nvSpPr>
        <p:spPr>
          <a:xfrm>
            <a:off x="0" y="3710898"/>
            <a:ext cx="4131325" cy="815249"/>
          </a:xfrm>
          <a:custGeom>
            <a:avLst/>
            <a:gdLst>
              <a:gd name="connsiteX0" fmla="*/ 86796 w 4274544"/>
              <a:gd name="connsiteY0" fmla="*/ 0 h 958468"/>
              <a:gd name="connsiteX1" fmla="*/ 3471652 w 4274544"/>
              <a:gd name="connsiteY1" fmla="*/ 0 h 958468"/>
              <a:gd name="connsiteX2" fmla="*/ 4274544 w 4274544"/>
              <a:gd name="connsiteY2" fmla="*/ 479234 h 958468"/>
              <a:gd name="connsiteX3" fmla="*/ 3471652 w 4274544"/>
              <a:gd name="connsiteY3" fmla="*/ 958468 h 958468"/>
              <a:gd name="connsiteX4" fmla="*/ 86796 w 4274544"/>
              <a:gd name="connsiteY4" fmla="*/ 958468 h 958468"/>
              <a:gd name="connsiteX5" fmla="*/ 0 w 4274544"/>
              <a:gd name="connsiteY5" fmla="*/ 953245 h 958468"/>
              <a:gd name="connsiteX6" fmla="*/ 0 w 4274544"/>
              <a:gd name="connsiteY6" fmla="*/ 5223 h 958468"/>
              <a:gd name="connsiteX7" fmla="*/ 86796 w 4274544"/>
              <a:gd name="connsiteY7" fmla="*/ 0 h 95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74544" h="958468">
                <a:moveTo>
                  <a:pt x="86796" y="0"/>
                </a:moveTo>
                <a:lnTo>
                  <a:pt x="3471652" y="0"/>
                </a:lnTo>
                <a:cubicBezTo>
                  <a:pt x="3915033" y="0"/>
                  <a:pt x="4274544" y="214546"/>
                  <a:pt x="4274544" y="479234"/>
                </a:cubicBezTo>
                <a:cubicBezTo>
                  <a:pt x="4274544" y="743922"/>
                  <a:pt x="3915033" y="958468"/>
                  <a:pt x="3471652" y="958468"/>
                </a:cubicBezTo>
                <a:lnTo>
                  <a:pt x="86796" y="958468"/>
                </a:lnTo>
                <a:lnTo>
                  <a:pt x="0" y="953245"/>
                </a:lnTo>
                <a:lnTo>
                  <a:pt x="0" y="5223"/>
                </a:lnTo>
                <a:lnTo>
                  <a:pt x="86796" y="0"/>
                </a:lnTo>
                <a:close/>
              </a:path>
            </a:pathLst>
          </a:custGeom>
          <a:solidFill>
            <a:srgbClr val="12F6C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Authentication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44DDD2-1CB3-BC6F-57C0-C0D358A36CE2}"/>
              </a:ext>
            </a:extLst>
          </p:cNvPr>
          <p:cNvSpPr/>
          <p:nvPr/>
        </p:nvSpPr>
        <p:spPr>
          <a:xfrm>
            <a:off x="8060677" y="1486985"/>
            <a:ext cx="4131325" cy="815249"/>
          </a:xfrm>
          <a:custGeom>
            <a:avLst/>
            <a:gdLst>
              <a:gd name="connsiteX0" fmla="*/ 822389 w 4131325"/>
              <a:gd name="connsiteY0" fmla="*/ 0 h 815249"/>
              <a:gd name="connsiteX1" fmla="*/ 4131325 w 4131325"/>
              <a:gd name="connsiteY1" fmla="*/ 0 h 815249"/>
              <a:gd name="connsiteX2" fmla="*/ 4131325 w 4131325"/>
              <a:gd name="connsiteY2" fmla="*/ 815249 h 815249"/>
              <a:gd name="connsiteX3" fmla="*/ 822389 w 4131325"/>
              <a:gd name="connsiteY3" fmla="*/ 815249 h 815249"/>
              <a:gd name="connsiteX4" fmla="*/ 0 w 4131325"/>
              <a:gd name="connsiteY4" fmla="*/ 407625 h 815249"/>
              <a:gd name="connsiteX5" fmla="*/ 822389 w 4131325"/>
              <a:gd name="connsiteY5" fmla="*/ 0 h 81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1325" h="815249">
                <a:moveTo>
                  <a:pt x="822389" y="0"/>
                </a:moveTo>
                <a:lnTo>
                  <a:pt x="4131325" y="0"/>
                </a:lnTo>
                <a:lnTo>
                  <a:pt x="4131325" y="815249"/>
                </a:lnTo>
                <a:lnTo>
                  <a:pt x="822389" y="815249"/>
                </a:lnTo>
                <a:cubicBezTo>
                  <a:pt x="368241" y="815249"/>
                  <a:pt x="0" y="632762"/>
                  <a:pt x="0" y="407625"/>
                </a:cubicBezTo>
                <a:cubicBezTo>
                  <a:pt x="0" y="182488"/>
                  <a:pt x="368241" y="0"/>
                  <a:pt x="822389" y="0"/>
                </a:cubicBezTo>
                <a:close/>
              </a:path>
            </a:pathLst>
          </a:custGeom>
          <a:solidFill>
            <a:srgbClr val="CB3DC8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5F43C34-BB2C-D550-D171-FFFA47E4A16C}"/>
              </a:ext>
            </a:extLst>
          </p:cNvPr>
          <p:cNvSpPr/>
          <p:nvPr/>
        </p:nvSpPr>
        <p:spPr>
          <a:xfrm>
            <a:off x="8060675" y="3740518"/>
            <a:ext cx="4131325" cy="815251"/>
          </a:xfrm>
          <a:custGeom>
            <a:avLst/>
            <a:gdLst>
              <a:gd name="connsiteX0" fmla="*/ 822389 w 4131325"/>
              <a:gd name="connsiteY0" fmla="*/ 0 h 815249"/>
              <a:gd name="connsiteX1" fmla="*/ 4131325 w 4131325"/>
              <a:gd name="connsiteY1" fmla="*/ 0 h 815249"/>
              <a:gd name="connsiteX2" fmla="*/ 4131325 w 4131325"/>
              <a:gd name="connsiteY2" fmla="*/ 815249 h 815249"/>
              <a:gd name="connsiteX3" fmla="*/ 822389 w 4131325"/>
              <a:gd name="connsiteY3" fmla="*/ 815249 h 815249"/>
              <a:gd name="connsiteX4" fmla="*/ 0 w 4131325"/>
              <a:gd name="connsiteY4" fmla="*/ 407625 h 815249"/>
              <a:gd name="connsiteX5" fmla="*/ 822389 w 4131325"/>
              <a:gd name="connsiteY5" fmla="*/ 0 h 81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1325" h="815249">
                <a:moveTo>
                  <a:pt x="822389" y="0"/>
                </a:moveTo>
                <a:lnTo>
                  <a:pt x="4131325" y="0"/>
                </a:lnTo>
                <a:lnTo>
                  <a:pt x="4131325" y="815249"/>
                </a:lnTo>
                <a:lnTo>
                  <a:pt x="822389" y="815249"/>
                </a:lnTo>
                <a:cubicBezTo>
                  <a:pt x="368241" y="815249"/>
                  <a:pt x="0" y="632762"/>
                  <a:pt x="0" y="407625"/>
                </a:cubicBezTo>
                <a:cubicBezTo>
                  <a:pt x="0" y="182488"/>
                  <a:pt x="368241" y="0"/>
                  <a:pt x="822389" y="0"/>
                </a:cubicBezTo>
                <a:close/>
              </a:path>
            </a:pathLst>
          </a:custGeom>
          <a:solidFill>
            <a:srgbClr val="A69FF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External API</a:t>
            </a:r>
          </a:p>
        </p:txBody>
      </p:sp>
    </p:spTree>
    <p:extLst>
      <p:ext uri="{BB962C8B-B14F-4D97-AF65-F5344CB8AC3E}">
        <p14:creationId xmlns:p14="http://schemas.microsoft.com/office/powerpoint/2010/main" val="25331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00495 0.11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5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00078 0.118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00143 0.11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00078 0.118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0F92C4-2C4B-D6E6-A4BF-F14BF8B958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88289" y="4394363"/>
            <a:ext cx="2503711" cy="246363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E65E3-2B87-7E08-6203-175DDBE836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9402" y="0"/>
            <a:ext cx="1807029" cy="24636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DBC83-F2B0-7F4E-4ECE-559CF097FA52}"/>
              </a:ext>
            </a:extLst>
          </p:cNvPr>
          <p:cNvSpPr/>
          <p:nvPr/>
        </p:nvSpPr>
        <p:spPr>
          <a:xfrm>
            <a:off x="7206342" y="348343"/>
            <a:ext cx="4491815" cy="6230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35305-9716-4474-95A3-5DAA3C2FED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1297" y="6277456"/>
            <a:ext cx="438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E03E9E-DB5F-790E-C11A-B5D34FAE51ED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CDDECD84-27C2-0335-2B6A-CA9F72F116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EDE29-B1E1-61A9-2986-CFCAEAE4A7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16773"/>
            <a:ext cx="3755571" cy="5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External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</a:t>
            </a: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</a:t>
            </a:r>
          </a:p>
        </p:txBody>
      </p:sp>
      <p:pic>
        <p:nvPicPr>
          <p:cNvPr id="9" name="Picture 8" descr="A screenshot of a news website&#10;&#10;AI-generated content may be incorrect.">
            <a:extLst>
              <a:ext uri="{FF2B5EF4-FFF2-40B4-BE49-F238E27FC236}">
                <a16:creationId xmlns:a16="http://schemas.microsoft.com/office/drawing/2014/main" id="{690D601A-7D6E-D176-7938-029F89C7CB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90" y="526723"/>
            <a:ext cx="4301318" cy="2902277"/>
          </a:xfrm>
          <a:prstGeom prst="rect">
            <a:avLst/>
          </a:prstGeom>
        </p:spPr>
      </p:pic>
      <p:pic>
        <p:nvPicPr>
          <p:cNvPr id="12" name="Picture 11" descr="A group of people standing on a ladder and a globe with money&#10;&#10;AI-generated content may be incorrect.">
            <a:extLst>
              <a:ext uri="{FF2B5EF4-FFF2-40B4-BE49-F238E27FC236}">
                <a16:creationId xmlns:a16="http://schemas.microsoft.com/office/drawing/2014/main" id="{693156DE-F706-98BD-84C4-E08817F1F3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41" y="3598278"/>
            <a:ext cx="4491815" cy="30177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E5894-726B-C5F4-5922-7965B414594D}"/>
              </a:ext>
            </a:extLst>
          </p:cNvPr>
          <p:cNvSpPr txBox="1"/>
          <p:nvPr/>
        </p:nvSpPr>
        <p:spPr>
          <a:xfrm>
            <a:off x="479034" y="833739"/>
            <a:ext cx="530493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</a:t>
            </a:r>
            <a:r>
              <a:rPr lang="en-US" sz="2400" b="1" dirty="0" err="1"/>
              <a:t>NewsAPI</a:t>
            </a:r>
            <a:r>
              <a:rPr lang="en-US" sz="2400" dirty="0"/>
              <a:t> is a RESTful API that provides </a:t>
            </a:r>
            <a:r>
              <a:rPr lang="en-US" sz="2400" b="1" dirty="0"/>
              <a:t>real-time news headlines</a:t>
            </a:r>
            <a:r>
              <a:rPr lang="en-US" sz="2400" dirty="0"/>
              <a:t> from thousands of trusted sources like: BBC News, CNN, Bloomberg, Reuters  etc.</a:t>
            </a:r>
          </a:p>
          <a:p>
            <a:r>
              <a:rPr lang="en-US" sz="2400" dirty="0"/>
              <a:t>It lets you search for current or historical news by: topic , source, country, language, keywords etc.</a:t>
            </a:r>
          </a:p>
          <a:p>
            <a:r>
              <a:rPr lang="en-US" sz="2400" b="1" dirty="0" err="1"/>
              <a:t>NewsAPI</a:t>
            </a:r>
            <a:r>
              <a:rPr lang="en-US" sz="2400" b="1" dirty="0"/>
              <a:t> </a:t>
            </a:r>
            <a:r>
              <a:rPr lang="en-US" sz="2400" dirty="0"/>
              <a:t>provides exactly the kind of data needed: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Up-to-date news titles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Authoritative sources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Concise headlines perfect for poll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6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ADEE5E-1059-2257-74DC-3227CFB30D99}"/>
              </a:ext>
            </a:extLst>
          </p:cNvPr>
          <p:cNvCxnSpPr>
            <a:cxnSpLocks/>
          </p:cNvCxnSpPr>
          <p:nvPr/>
        </p:nvCxnSpPr>
        <p:spPr>
          <a:xfrm>
            <a:off x="81283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DC5564B1-F264-E5AF-7603-01EC16AF8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975" y="6252240"/>
            <a:ext cx="353218" cy="388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D2E1F0-7DFF-768C-2A39-DC0DF5E71B22}"/>
              </a:ext>
            </a:extLst>
          </p:cNvPr>
          <p:cNvSpPr txBox="1"/>
          <p:nvPr/>
        </p:nvSpPr>
        <p:spPr>
          <a:xfrm>
            <a:off x="812831" y="6252239"/>
            <a:ext cx="157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24F41-723D-59B1-1488-8D4481445D15}"/>
              </a:ext>
            </a:extLst>
          </p:cNvPr>
          <p:cNvSpPr txBox="1"/>
          <p:nvPr/>
        </p:nvSpPr>
        <p:spPr>
          <a:xfrm>
            <a:off x="0" y="236429"/>
            <a:ext cx="6097836" cy="55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</a:t>
            </a:r>
            <a:r>
              <a:rPr lang="en-US" sz="40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sz="4000" b="1" spc="-300" dirty="0" err="1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DataModels</a:t>
            </a:r>
            <a:endParaRPr lang="en-US" sz="4000" b="1" spc="-300" dirty="0"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ECBF20-3AA1-332B-AC72-EE6DEEED62BA}"/>
              </a:ext>
            </a:extLst>
          </p:cNvPr>
          <p:cNvGrpSpPr>
            <a:grpSpLocks/>
          </p:cNvGrpSpPr>
          <p:nvPr/>
        </p:nvGrpSpPr>
        <p:grpSpPr>
          <a:xfrm>
            <a:off x="8747392" y="-1378727"/>
            <a:ext cx="782198" cy="872491"/>
            <a:chOff x="2189309" y="3492126"/>
            <a:chExt cx="782198" cy="872491"/>
          </a:xfrm>
        </p:grpSpPr>
        <p:sp>
          <p:nvSpPr>
            <p:cNvPr id="38" name="Flowchart: Magnetic Disk 37">
              <a:extLst>
                <a:ext uri="{FF2B5EF4-FFF2-40B4-BE49-F238E27FC236}">
                  <a16:creationId xmlns:a16="http://schemas.microsoft.com/office/drawing/2014/main" id="{0726A541-60A6-FB4B-B8C9-583D10C09F31}"/>
                </a:ext>
              </a:extLst>
            </p:cNvPr>
            <p:cNvSpPr>
              <a:spLocks/>
            </p:cNvSpPr>
            <p:nvPr/>
          </p:nvSpPr>
          <p:spPr>
            <a:xfrm>
              <a:off x="2189309" y="3492126"/>
              <a:ext cx="782198" cy="302207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A91A65-B64B-B441-8068-865A2A13A6B7}"/>
                </a:ext>
              </a:extLst>
            </p:cNvPr>
            <p:cNvSpPr>
              <a:spLocks/>
            </p:cNvSpPr>
            <p:nvPr/>
          </p:nvSpPr>
          <p:spPr>
            <a:xfrm>
              <a:off x="2189309" y="3800775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A36E72C-A177-6C33-0080-85D6FE7CFFED}"/>
                </a:ext>
              </a:extLst>
            </p:cNvPr>
            <p:cNvSpPr>
              <a:spLocks/>
            </p:cNvSpPr>
            <p:nvPr/>
          </p:nvSpPr>
          <p:spPr>
            <a:xfrm>
              <a:off x="2189309" y="4082696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Polls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CBD7EA-61A8-B95E-D56F-F086E824E9D3}"/>
              </a:ext>
            </a:extLst>
          </p:cNvPr>
          <p:cNvGrpSpPr>
            <a:grpSpLocks/>
          </p:cNvGrpSpPr>
          <p:nvPr/>
        </p:nvGrpSpPr>
        <p:grpSpPr>
          <a:xfrm>
            <a:off x="7179892" y="-1378727"/>
            <a:ext cx="782198" cy="872491"/>
            <a:chOff x="2189309" y="3492126"/>
            <a:chExt cx="782198" cy="872491"/>
          </a:xfrm>
        </p:grpSpPr>
        <p:sp>
          <p:nvSpPr>
            <p:cNvPr id="46" name="Flowchart: Magnetic Disk 45">
              <a:extLst>
                <a:ext uri="{FF2B5EF4-FFF2-40B4-BE49-F238E27FC236}">
                  <a16:creationId xmlns:a16="http://schemas.microsoft.com/office/drawing/2014/main" id="{470B0D26-A437-E1D3-2DBC-80ACB1F4E496}"/>
                </a:ext>
              </a:extLst>
            </p:cNvPr>
            <p:cNvSpPr>
              <a:spLocks/>
            </p:cNvSpPr>
            <p:nvPr/>
          </p:nvSpPr>
          <p:spPr>
            <a:xfrm>
              <a:off x="2189309" y="3492126"/>
              <a:ext cx="782198" cy="302207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CD1F21-5A06-D0CD-A503-02C786435056}"/>
                </a:ext>
              </a:extLst>
            </p:cNvPr>
            <p:cNvSpPr>
              <a:spLocks/>
            </p:cNvSpPr>
            <p:nvPr/>
          </p:nvSpPr>
          <p:spPr>
            <a:xfrm>
              <a:off x="2189309" y="3800775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73AC59-11B1-B39E-8DCA-6FA94769BFB7}"/>
                </a:ext>
              </a:extLst>
            </p:cNvPr>
            <p:cNvSpPr>
              <a:spLocks/>
            </p:cNvSpPr>
            <p:nvPr/>
          </p:nvSpPr>
          <p:spPr>
            <a:xfrm>
              <a:off x="2189309" y="4082696"/>
              <a:ext cx="782198" cy="281921"/>
            </a:xfrm>
            <a:custGeom>
              <a:avLst/>
              <a:gdLst>
                <a:gd name="connsiteX0" fmla="*/ 0 w 2120747"/>
                <a:gd name="connsiteY0" fmla="*/ 0 h 2743200"/>
                <a:gd name="connsiteX1" fmla="*/ 1060374 w 2120747"/>
                <a:gd name="connsiteY1" fmla="*/ 556352 h 2743200"/>
                <a:gd name="connsiteX2" fmla="*/ 2115273 w 2120747"/>
                <a:gd name="connsiteY2" fmla="*/ 56884 h 2743200"/>
                <a:gd name="connsiteX3" fmla="*/ 2120747 w 2120747"/>
                <a:gd name="connsiteY3" fmla="*/ 10 h 2743200"/>
                <a:gd name="connsiteX4" fmla="*/ 2120747 w 2120747"/>
                <a:gd name="connsiteY4" fmla="*/ 2193165 h 2743200"/>
                <a:gd name="connsiteX5" fmla="*/ 1060374 w 2120747"/>
                <a:gd name="connsiteY5" fmla="*/ 2743200 h 2743200"/>
                <a:gd name="connsiteX6" fmla="*/ 0 w 2120747"/>
                <a:gd name="connsiteY6" fmla="*/ 2193165 h 2743200"/>
                <a:gd name="connsiteX7" fmla="*/ 0 w 2120747"/>
                <a:gd name="connsiteY7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0747" h="2743200">
                  <a:moveTo>
                    <a:pt x="0" y="0"/>
                  </a:moveTo>
                  <a:cubicBezTo>
                    <a:pt x="0" y="307265"/>
                    <a:pt x="474746" y="556352"/>
                    <a:pt x="1060374" y="556352"/>
                  </a:cubicBezTo>
                  <a:cubicBezTo>
                    <a:pt x="1609400" y="556352"/>
                    <a:pt x="2060972" y="337428"/>
                    <a:pt x="2115273" y="56884"/>
                  </a:cubicBezTo>
                  <a:lnTo>
                    <a:pt x="2120747" y="10"/>
                  </a:lnTo>
                  <a:lnTo>
                    <a:pt x="2120747" y="2193165"/>
                  </a:lnTo>
                  <a:cubicBezTo>
                    <a:pt x="2120747" y="2497054"/>
                    <a:pt x="1645912" y="2743200"/>
                    <a:pt x="1060374" y="2743200"/>
                  </a:cubicBezTo>
                  <a:cubicBezTo>
                    <a:pt x="474835" y="2743200"/>
                    <a:pt x="0" y="2497054"/>
                    <a:pt x="0" y="21931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User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9EA04EA-5DA6-7B04-F326-6A4D14E444CC}"/>
              </a:ext>
            </a:extLst>
          </p:cNvPr>
          <p:cNvSpPr txBox="1"/>
          <p:nvPr/>
        </p:nvSpPr>
        <p:spPr>
          <a:xfrm>
            <a:off x="7570991" y="2156006"/>
            <a:ext cx="13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Polling_info</a:t>
            </a:r>
            <a:endParaRPr lang="en-US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4DF565-1FF7-CB15-489E-9F14BC17F6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01275" y="661012"/>
            <a:ext cx="1455438" cy="1463823"/>
            <a:chOff x="3866920" y="2016086"/>
            <a:chExt cx="782198" cy="872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A30C41-FCDE-F5EE-0EEF-16B8A86647A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66920" y="2016086"/>
              <a:ext cx="782198" cy="872491"/>
              <a:chOff x="6257581" y="2633031"/>
              <a:chExt cx="1355074" cy="1367678"/>
            </a:xfrm>
          </p:grpSpPr>
          <p:sp>
            <p:nvSpPr>
              <p:cNvPr id="10" name="Flowchart: Magnetic Disk 9">
                <a:extLst>
                  <a:ext uri="{FF2B5EF4-FFF2-40B4-BE49-F238E27FC236}">
                    <a16:creationId xmlns:a16="http://schemas.microsoft.com/office/drawing/2014/main" id="{E4E78722-EBF2-2653-F96C-861254784F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57581" y="2633031"/>
                <a:ext cx="1355074" cy="473726"/>
              </a:xfrm>
              <a:prstGeom prst="flowChartMagneticDisk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70A124A-4473-67DD-5759-2E9A7F963D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57581" y="3116855"/>
                <a:ext cx="1355074" cy="441927"/>
              </a:xfrm>
              <a:custGeom>
                <a:avLst/>
                <a:gdLst>
                  <a:gd name="connsiteX0" fmla="*/ 0 w 2120747"/>
                  <a:gd name="connsiteY0" fmla="*/ 0 h 2743200"/>
                  <a:gd name="connsiteX1" fmla="*/ 1060374 w 2120747"/>
                  <a:gd name="connsiteY1" fmla="*/ 556352 h 2743200"/>
                  <a:gd name="connsiteX2" fmla="*/ 2115273 w 2120747"/>
                  <a:gd name="connsiteY2" fmla="*/ 56884 h 2743200"/>
                  <a:gd name="connsiteX3" fmla="*/ 2120747 w 2120747"/>
                  <a:gd name="connsiteY3" fmla="*/ 10 h 2743200"/>
                  <a:gd name="connsiteX4" fmla="*/ 2120747 w 2120747"/>
                  <a:gd name="connsiteY4" fmla="*/ 2193165 h 2743200"/>
                  <a:gd name="connsiteX5" fmla="*/ 1060374 w 2120747"/>
                  <a:gd name="connsiteY5" fmla="*/ 2743200 h 2743200"/>
                  <a:gd name="connsiteX6" fmla="*/ 0 w 2120747"/>
                  <a:gd name="connsiteY6" fmla="*/ 2193165 h 2743200"/>
                  <a:gd name="connsiteX7" fmla="*/ 0 w 2120747"/>
                  <a:gd name="connsiteY7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0747" h="2743200">
                    <a:moveTo>
                      <a:pt x="0" y="0"/>
                    </a:moveTo>
                    <a:cubicBezTo>
                      <a:pt x="0" y="307265"/>
                      <a:pt x="474746" y="556352"/>
                      <a:pt x="1060374" y="556352"/>
                    </a:cubicBezTo>
                    <a:cubicBezTo>
                      <a:pt x="1609400" y="556352"/>
                      <a:pt x="2060972" y="337428"/>
                      <a:pt x="2115273" y="56884"/>
                    </a:cubicBezTo>
                    <a:lnTo>
                      <a:pt x="2120747" y="10"/>
                    </a:lnTo>
                    <a:lnTo>
                      <a:pt x="2120747" y="2193165"/>
                    </a:lnTo>
                    <a:cubicBezTo>
                      <a:pt x="2120747" y="2497054"/>
                      <a:pt x="1645912" y="2743200"/>
                      <a:pt x="1060374" y="2743200"/>
                    </a:cubicBezTo>
                    <a:cubicBezTo>
                      <a:pt x="474835" y="2743200"/>
                      <a:pt x="0" y="2497054"/>
                      <a:pt x="0" y="21931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614A513-09FC-D1A2-38F4-1FAB5CAFC0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57581" y="3558782"/>
                <a:ext cx="1355074" cy="441927"/>
              </a:xfrm>
              <a:custGeom>
                <a:avLst/>
                <a:gdLst>
                  <a:gd name="connsiteX0" fmla="*/ 0 w 2120747"/>
                  <a:gd name="connsiteY0" fmla="*/ 0 h 2743200"/>
                  <a:gd name="connsiteX1" fmla="*/ 1060374 w 2120747"/>
                  <a:gd name="connsiteY1" fmla="*/ 556352 h 2743200"/>
                  <a:gd name="connsiteX2" fmla="*/ 2115273 w 2120747"/>
                  <a:gd name="connsiteY2" fmla="*/ 56884 h 2743200"/>
                  <a:gd name="connsiteX3" fmla="*/ 2120747 w 2120747"/>
                  <a:gd name="connsiteY3" fmla="*/ 10 h 2743200"/>
                  <a:gd name="connsiteX4" fmla="*/ 2120747 w 2120747"/>
                  <a:gd name="connsiteY4" fmla="*/ 2193165 h 2743200"/>
                  <a:gd name="connsiteX5" fmla="*/ 1060374 w 2120747"/>
                  <a:gd name="connsiteY5" fmla="*/ 2743200 h 2743200"/>
                  <a:gd name="connsiteX6" fmla="*/ 0 w 2120747"/>
                  <a:gd name="connsiteY6" fmla="*/ 2193165 h 2743200"/>
                  <a:gd name="connsiteX7" fmla="*/ 0 w 2120747"/>
                  <a:gd name="connsiteY7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0747" h="2743200">
                    <a:moveTo>
                      <a:pt x="0" y="0"/>
                    </a:moveTo>
                    <a:cubicBezTo>
                      <a:pt x="0" y="307265"/>
                      <a:pt x="474746" y="556352"/>
                      <a:pt x="1060374" y="556352"/>
                    </a:cubicBezTo>
                    <a:cubicBezTo>
                      <a:pt x="1609400" y="556352"/>
                      <a:pt x="2060972" y="337428"/>
                      <a:pt x="2115273" y="56884"/>
                    </a:cubicBezTo>
                    <a:lnTo>
                      <a:pt x="2120747" y="10"/>
                    </a:lnTo>
                    <a:lnTo>
                      <a:pt x="2120747" y="2193165"/>
                    </a:lnTo>
                    <a:cubicBezTo>
                      <a:pt x="2120747" y="2497054"/>
                      <a:pt x="1645912" y="2743200"/>
                      <a:pt x="1060374" y="2743200"/>
                    </a:cubicBezTo>
                    <a:cubicBezTo>
                      <a:pt x="474835" y="2743200"/>
                      <a:pt x="0" y="2497054"/>
                      <a:pt x="0" y="21931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735631-2890-FF42-0394-704E81B3517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37681" y="2204739"/>
              <a:ext cx="440675" cy="570284"/>
              <a:chOff x="6096001" y="2204740"/>
              <a:chExt cx="1905918" cy="331441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07BF46-45E5-DF5E-8C29-F99D1C5353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96001" y="2204740"/>
                <a:ext cx="1905918" cy="2627043"/>
              </a:xfrm>
              <a:custGeom>
                <a:avLst/>
                <a:gdLst>
                  <a:gd name="connsiteX0" fmla="*/ 952959 w 1905918"/>
                  <a:gd name="connsiteY0" fmla="*/ 0 h 2627042"/>
                  <a:gd name="connsiteX1" fmla="*/ 1905918 w 1905918"/>
                  <a:gd name="connsiteY1" fmla="*/ 1611217 h 2627042"/>
                  <a:gd name="connsiteX2" fmla="*/ 1874716 w 1905918"/>
                  <a:gd name="connsiteY2" fmla="*/ 1611217 h 2627042"/>
                  <a:gd name="connsiteX3" fmla="*/ 1886558 w 1905918"/>
                  <a:gd name="connsiteY3" fmla="*/ 1650616 h 2627042"/>
                  <a:gd name="connsiteX4" fmla="*/ 1905918 w 1905918"/>
                  <a:gd name="connsiteY4" fmla="*/ 1814917 h 2627042"/>
                  <a:gd name="connsiteX5" fmla="*/ 1050394 w 1905918"/>
                  <a:gd name="connsiteY5" fmla="*/ 2625956 h 2627042"/>
                  <a:gd name="connsiteX6" fmla="*/ 1025252 w 1905918"/>
                  <a:gd name="connsiteY6" fmla="*/ 2627042 h 2627042"/>
                  <a:gd name="connsiteX7" fmla="*/ 952959 w 1905918"/>
                  <a:gd name="connsiteY7" fmla="*/ 1315082 h 2627042"/>
                  <a:gd name="connsiteX8" fmla="*/ 880667 w 1905918"/>
                  <a:gd name="connsiteY8" fmla="*/ 2627042 h 2627042"/>
                  <a:gd name="connsiteX9" fmla="*/ 855524 w 1905918"/>
                  <a:gd name="connsiteY9" fmla="*/ 2625956 h 2627042"/>
                  <a:gd name="connsiteX10" fmla="*/ 0 w 1905918"/>
                  <a:gd name="connsiteY10" fmla="*/ 1814917 h 2627042"/>
                  <a:gd name="connsiteX11" fmla="*/ 19361 w 1905918"/>
                  <a:gd name="connsiteY11" fmla="*/ 1650616 h 2627042"/>
                  <a:gd name="connsiteX12" fmla="*/ 31203 w 1905918"/>
                  <a:gd name="connsiteY12" fmla="*/ 1611217 h 2627042"/>
                  <a:gd name="connsiteX13" fmla="*/ 0 w 1905918"/>
                  <a:gd name="connsiteY13" fmla="*/ 1611217 h 2627042"/>
                  <a:gd name="connsiteX14" fmla="*/ 952959 w 1905918"/>
                  <a:gd name="connsiteY14" fmla="*/ 0 h 2627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05918" h="2627042">
                    <a:moveTo>
                      <a:pt x="952959" y="0"/>
                    </a:moveTo>
                    <a:lnTo>
                      <a:pt x="1905918" y="1611217"/>
                    </a:lnTo>
                    <a:lnTo>
                      <a:pt x="1874716" y="1611217"/>
                    </a:lnTo>
                    <a:lnTo>
                      <a:pt x="1886558" y="1650616"/>
                    </a:lnTo>
                    <a:cubicBezTo>
                      <a:pt x="1899252" y="1703687"/>
                      <a:pt x="1905918" y="1758636"/>
                      <a:pt x="1905918" y="1814917"/>
                    </a:cubicBezTo>
                    <a:cubicBezTo>
                      <a:pt x="1905918" y="2237026"/>
                      <a:pt x="1530929" y="2584207"/>
                      <a:pt x="1050394" y="2625956"/>
                    </a:cubicBezTo>
                    <a:lnTo>
                      <a:pt x="1025252" y="2627042"/>
                    </a:lnTo>
                    <a:lnTo>
                      <a:pt x="952959" y="1315082"/>
                    </a:lnTo>
                    <a:lnTo>
                      <a:pt x="880667" y="2627042"/>
                    </a:lnTo>
                    <a:lnTo>
                      <a:pt x="855524" y="2625956"/>
                    </a:lnTo>
                    <a:cubicBezTo>
                      <a:pt x="374989" y="2584207"/>
                      <a:pt x="0" y="2237026"/>
                      <a:pt x="0" y="1814917"/>
                    </a:cubicBezTo>
                    <a:cubicBezTo>
                      <a:pt x="0" y="1758636"/>
                      <a:pt x="6667" y="1703687"/>
                      <a:pt x="19361" y="1650616"/>
                    </a:cubicBezTo>
                    <a:lnTo>
                      <a:pt x="31203" y="1611217"/>
                    </a:lnTo>
                    <a:lnTo>
                      <a:pt x="0" y="1611217"/>
                    </a:lnTo>
                    <a:lnTo>
                      <a:pt x="952959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DF17BFF-9071-62FD-01FD-16E0F79802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38791" y="4831783"/>
                <a:ext cx="220337" cy="687376"/>
              </a:xfrm>
              <a:custGeom>
                <a:avLst/>
                <a:gdLst>
                  <a:gd name="connsiteX0" fmla="*/ 37877 w 220338"/>
                  <a:gd name="connsiteY0" fmla="*/ 0 h 687378"/>
                  <a:gd name="connsiteX1" fmla="*/ 110169 w 220338"/>
                  <a:gd name="connsiteY1" fmla="*/ 3123 h 687378"/>
                  <a:gd name="connsiteX2" fmla="*/ 182462 w 220338"/>
                  <a:gd name="connsiteY2" fmla="*/ 0 h 687378"/>
                  <a:gd name="connsiteX3" fmla="*/ 220338 w 220338"/>
                  <a:gd name="connsiteY3" fmla="*/ 687378 h 687378"/>
                  <a:gd name="connsiteX4" fmla="*/ 0 w 220338"/>
                  <a:gd name="connsiteY4" fmla="*/ 687378 h 687378"/>
                  <a:gd name="connsiteX5" fmla="*/ 37877 w 220338"/>
                  <a:gd name="connsiteY5" fmla="*/ 0 h 68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338" h="687378">
                    <a:moveTo>
                      <a:pt x="37877" y="0"/>
                    </a:moveTo>
                    <a:lnTo>
                      <a:pt x="110169" y="3123"/>
                    </a:lnTo>
                    <a:lnTo>
                      <a:pt x="182462" y="0"/>
                    </a:lnTo>
                    <a:lnTo>
                      <a:pt x="220338" y="687378"/>
                    </a:lnTo>
                    <a:lnTo>
                      <a:pt x="0" y="687378"/>
                    </a:lnTo>
                    <a:lnTo>
                      <a:pt x="37877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4C44056-4E74-0C95-4C42-0D4B3DC8C3FB}"/>
              </a:ext>
            </a:extLst>
          </p:cNvPr>
          <p:cNvSpPr txBox="1"/>
          <p:nvPr/>
        </p:nvSpPr>
        <p:spPr>
          <a:xfrm>
            <a:off x="479584" y="977525"/>
            <a:ext cx="35912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User Model</a:t>
            </a:r>
            <a:r>
              <a:rPr lang="en-US" sz="2000" dirty="0"/>
              <a:t> ensures secure authentication and access control.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Username(email)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hashed_password</a:t>
            </a:r>
            <a:r>
              <a:rPr lang="en-US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Role</a:t>
            </a:r>
          </a:p>
          <a:p>
            <a:pPr lvl="1"/>
            <a:endParaRPr lang="en-US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Poll Model</a:t>
            </a:r>
            <a:r>
              <a:rPr lang="en-US" sz="2000" dirty="0"/>
              <a:t> keeps track of poll content, voting options, vote counts, timing, and voter participation.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Question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Expires_at</a:t>
            </a:r>
            <a:r>
              <a:rPr lang="en-US" sz="2000" b="1" i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Votes </a:t>
            </a:r>
            <a:endParaRPr lang="en-US" sz="2000" dirty="0"/>
          </a:p>
          <a:p>
            <a:r>
              <a:rPr lang="en-US" dirty="0"/>
              <a:t>        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9A04C4-90B7-D7EF-6C08-4D39BFE94A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24433" y="4569023"/>
            <a:ext cx="3167567" cy="22889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CFDEBE1-6D64-4E6F-FD43-8AB17C3513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680" y="4621352"/>
            <a:ext cx="3061071" cy="21978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E988A81-AE5F-68C6-CF19-A3D9E9118E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43811" y="4575797"/>
            <a:ext cx="3167567" cy="228897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806FC55-8C25-C6B8-95C2-DFE44A686F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12" y="4659847"/>
            <a:ext cx="3077127" cy="21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8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47 0.32153 L 0.00534 0.32153 C -0.01718 0.32153 -0.04466 0.40093 -0.04466 0.46551 L -0.04466 0.6094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0.32616 L -0.0263 0.32616 C -0.00521 0.32616 0.02135 0.40347 0.02135 0.46644 L 0.02135 0.6078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985F8233-3C00-50BC-25F6-DC2D33ACB904}"/>
              </a:ext>
            </a:extLst>
          </p:cNvPr>
          <p:cNvSpPr/>
          <p:nvPr/>
        </p:nvSpPr>
        <p:spPr>
          <a:xfrm>
            <a:off x="-1409822" y="5233533"/>
            <a:ext cx="5738270" cy="696106"/>
          </a:xfrm>
          <a:prstGeom prst="homePlat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/>
          </a:p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Delete Poll (Admin)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–	 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POST/admin/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delete_poll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915D97E-B765-A234-E5CB-EEEC40867FC9}"/>
              </a:ext>
            </a:extLst>
          </p:cNvPr>
          <p:cNvSpPr/>
          <p:nvPr/>
        </p:nvSpPr>
        <p:spPr>
          <a:xfrm>
            <a:off x="-1409822" y="939378"/>
            <a:ext cx="5738270" cy="696106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Register –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POST /register  	        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9B70E0C2-668D-7F0A-759D-CF2EB20068AB}"/>
              </a:ext>
            </a:extLst>
          </p:cNvPr>
          <p:cNvSpPr/>
          <p:nvPr/>
        </p:nvSpPr>
        <p:spPr>
          <a:xfrm>
            <a:off x="-1409822" y="1781265"/>
            <a:ext cx="5738270" cy="696106"/>
          </a:xfrm>
          <a:prstGeom prst="homePlat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Login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– POST /login		</a:t>
            </a:r>
            <a:br>
              <a:rPr lang="en-US" dirty="0"/>
            </a:br>
            <a:endParaRPr lang="en-US" dirty="0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272D3B55-AEEE-6BF4-0DB3-34327C13B879}"/>
              </a:ext>
            </a:extLst>
          </p:cNvPr>
          <p:cNvSpPr/>
          <p:nvPr/>
        </p:nvSpPr>
        <p:spPr>
          <a:xfrm>
            <a:off x="-1409822" y="2666030"/>
            <a:ext cx="5738270" cy="696106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List Polls</a:t>
            </a:r>
            <a:r>
              <a:rPr lang="en-US" dirty="0"/>
              <a:t> – GET /polls	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F69B6583-B110-E58E-1EEE-1541F8F0600B}"/>
              </a:ext>
            </a:extLst>
          </p:cNvPr>
          <p:cNvSpPr/>
          <p:nvPr/>
        </p:nvSpPr>
        <p:spPr>
          <a:xfrm>
            <a:off x="-1409822" y="3536523"/>
            <a:ext cx="5738270" cy="696106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Vote </a:t>
            </a:r>
            <a:r>
              <a:rPr lang="en-US" dirty="0">
                <a:solidFill>
                  <a:schemeClr val="bg1"/>
                </a:solidFill>
              </a:rPr>
              <a:t>– POST /polls/vote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7044251A-1D82-0D6A-0F6F-5F1B22B9BC7C}"/>
              </a:ext>
            </a:extLst>
          </p:cNvPr>
          <p:cNvSpPr/>
          <p:nvPr/>
        </p:nvSpPr>
        <p:spPr>
          <a:xfrm>
            <a:off x="-1409822" y="4385028"/>
            <a:ext cx="5738270" cy="696106"/>
          </a:xfrm>
          <a:prstGeom prst="homePlat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Create Poll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– POST /admin	</a:t>
            </a:r>
          </a:p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                        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create_poll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	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5BBB85-9E5E-5737-37E6-48822A0972E2}"/>
              </a:ext>
            </a:extLst>
          </p:cNvPr>
          <p:cNvSpPr>
            <a:spLocks/>
          </p:cNvSpPr>
          <p:nvPr/>
        </p:nvSpPr>
        <p:spPr>
          <a:xfrm>
            <a:off x="0" y="0"/>
            <a:ext cx="3797147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</a:t>
            </a:r>
            <a:r>
              <a:rPr lang="en-US" sz="4000" b="1" spc="-300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ENDPOINTS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29D9BB-D04F-1F01-3A9A-6D960BB6E01F}"/>
              </a:ext>
            </a:extLst>
          </p:cNvPr>
          <p:cNvCxnSpPr>
            <a:cxnSpLocks/>
          </p:cNvCxnSpPr>
          <p:nvPr/>
        </p:nvCxnSpPr>
        <p:spPr>
          <a:xfrm>
            <a:off x="10364481" y="6252239"/>
            <a:ext cx="0" cy="3889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49F26C-9AAA-5549-400D-15397FA0C54D}"/>
              </a:ext>
            </a:extLst>
          </p:cNvPr>
          <p:cNvSpPr txBox="1"/>
          <p:nvPr/>
        </p:nvSpPr>
        <p:spPr>
          <a:xfrm>
            <a:off x="10364481" y="6252239"/>
            <a:ext cx="157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PollstreamX</a:t>
            </a:r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13B43D6-5B13-63CE-C873-F21E4B251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4625" y="6252240"/>
            <a:ext cx="353218" cy="38898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48E067-B7D1-1308-6EF3-ED6CE0424DFC}"/>
              </a:ext>
            </a:extLst>
          </p:cNvPr>
          <p:cNvSpPr txBox="1"/>
          <p:nvPr/>
        </p:nvSpPr>
        <p:spPr>
          <a:xfrm>
            <a:off x="7711844" y="807590"/>
            <a:ext cx="428556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Authentication endpoints</a:t>
            </a:r>
            <a:r>
              <a:rPr lang="en-US" sz="2800" dirty="0"/>
              <a:t> </a:t>
            </a:r>
          </a:p>
          <a:p>
            <a:pPr lvl="0"/>
            <a:r>
              <a:rPr lang="en-US" sz="2800" dirty="0"/>
              <a:t>Let users securely register and log in, receiving JWT tokens for session management.</a:t>
            </a:r>
          </a:p>
          <a:p>
            <a:pPr lvl="0"/>
            <a:endParaRPr lang="en-US" sz="2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Poll endpoints</a:t>
            </a:r>
            <a:r>
              <a:rPr lang="en-US" sz="2800" dirty="0"/>
              <a:t> </a:t>
            </a:r>
          </a:p>
          <a:p>
            <a:pPr lvl="0"/>
            <a:r>
              <a:rPr lang="en-US" sz="2800" dirty="0"/>
              <a:t>Enable users to view active polls, vote securely, and allow admins to manage polls directly.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0.25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25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25 -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920838" cy="395418"/>
            <a:chOff x="618333" y="6026099"/>
            <a:chExt cx="4920838" cy="3954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57672" y="6082963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PollstreamX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5918" y="727031"/>
            <a:ext cx="238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Password hashing using </a:t>
            </a:r>
            <a:r>
              <a:rPr lang="en-US" dirty="0" err="1">
                <a:solidFill>
                  <a:schemeClr val="bg1"/>
                </a:solidFill>
              </a:rPr>
              <a:t>bcrypt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Avoiding duplicate votes by tracking voters. Allowing only one vote per user.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5376" y="3199046"/>
            <a:ext cx="2385217" cy="2404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Storing secrets (e.g., </a:t>
            </a:r>
            <a:r>
              <a:rPr lang="en-US" dirty="0" err="1"/>
              <a:t>NewsAPI</a:t>
            </a:r>
            <a:r>
              <a:rPr lang="en-US" dirty="0"/>
              <a:t> key, JWT secret) in .env. Which is secure and safe.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Input validation via Pydantic models.</a:t>
            </a:r>
          </a:p>
          <a:p>
            <a:pPr>
              <a:lnSpc>
                <a:spcPct val="70000"/>
              </a:lnSpc>
            </a:pPr>
            <a:endParaRPr lang="en-US" sz="3200" b="1" spc="-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2914"/>
            <a:ext cx="630777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4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 </a:t>
            </a:r>
            <a:r>
              <a:rPr lang="en-US" sz="5400" b="1" spc="-3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considerations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F462E-D943-42F6-B9AB-4EEBC1E44D5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0514" y="1677083"/>
            <a:ext cx="55959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Securely storing sensitive information</a:t>
            </a:r>
            <a:r>
              <a:rPr lang="en-US" dirty="0"/>
              <a:t>, such as the </a:t>
            </a:r>
            <a:r>
              <a:rPr lang="en-US" dirty="0" err="1"/>
              <a:t>NewsAPI</a:t>
            </a:r>
            <a:r>
              <a:rPr lang="en-US" dirty="0"/>
              <a:t> key and JWT </a:t>
            </a:r>
            <a:r>
              <a:rPr lang="en-US" dirty="0" err="1"/>
              <a:t>secret.These</a:t>
            </a:r>
            <a:r>
              <a:rPr lang="en-US" dirty="0"/>
              <a:t> secrets are kept in environment variables (commonly in a .env file) rather than hard-coded in the source </a:t>
            </a:r>
            <a:r>
              <a:rPr lang="en-US" dirty="0" err="1"/>
              <a:t>code.Using</a:t>
            </a:r>
            <a:r>
              <a:rPr lang="en-US" dirty="0"/>
              <a:t> </a:t>
            </a:r>
            <a:r>
              <a:rPr lang="en-US" b="1" dirty="0"/>
              <a:t>Pydantic models</a:t>
            </a:r>
            <a:r>
              <a:rPr lang="en-US" dirty="0"/>
              <a:t>, all incoming data—like user inputs for registration or poll creation—is strictly validated against predefined schemas. This reduces risks such as injection </a:t>
            </a:r>
            <a:r>
              <a:rPr lang="en-US" dirty="0" err="1"/>
              <a:t>attacks.For</a:t>
            </a:r>
            <a:r>
              <a:rPr lang="en-US" dirty="0"/>
              <a:t> password security, the system uses </a:t>
            </a:r>
            <a:r>
              <a:rPr lang="en-US" b="1" dirty="0" err="1"/>
              <a:t>bcrypt</a:t>
            </a:r>
            <a:r>
              <a:rPr lang="en-US" b="1" dirty="0"/>
              <a:t> hashing</a:t>
            </a:r>
            <a:r>
              <a:rPr lang="en-US" dirty="0"/>
              <a:t>. Rather than storing plain-text passwords, </a:t>
            </a:r>
            <a:r>
              <a:rPr lang="en-US" dirty="0" err="1"/>
              <a:t>bcrypt</a:t>
            </a:r>
            <a:r>
              <a:rPr lang="en-US" dirty="0"/>
              <a:t> applies a computationally expensive hashing algorithm, making it practically impossible for attackers to reverse-engineer passwords even if they gain access to the database.</a:t>
            </a:r>
          </a:p>
          <a:p>
            <a:r>
              <a:rPr lang="en-US" dirty="0"/>
              <a:t>         Finally, to preserve the integrity of poll voting, the system </a:t>
            </a:r>
            <a:r>
              <a:rPr lang="en-US" b="1" dirty="0"/>
              <a:t>prevents duplicate votes</a:t>
            </a:r>
            <a:r>
              <a:rPr lang="en-US" dirty="0"/>
              <a:t> by keeping track of users who have already voted on a poll. By maintaining a list of voter IDs, it enforces a strict one-vote-per-user rule, ensuring fair and reliable poll results.</a:t>
            </a:r>
          </a:p>
          <a:p>
            <a:endParaRPr lang="en-US" dirty="0"/>
          </a:p>
        </p:txBody>
      </p:sp>
      <p:pic>
        <p:nvPicPr>
          <p:cNvPr id="28" name="Picture 27" descr="A cartoon of a person holding a box&#10;&#10;AI-generated content may be incorrect.">
            <a:extLst>
              <a:ext uri="{FF2B5EF4-FFF2-40B4-BE49-F238E27FC236}">
                <a16:creationId xmlns:a16="http://schemas.microsoft.com/office/drawing/2014/main" id="{442591B4-EB29-0EC7-3270-08F97A864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30" y="436482"/>
            <a:ext cx="2490098" cy="2516445"/>
          </a:xfrm>
          <a:prstGeom prst="rect">
            <a:avLst/>
          </a:prstGeom>
        </p:spPr>
      </p:pic>
      <p:pic>
        <p:nvPicPr>
          <p:cNvPr id="30" name="Picture 29" descr="A computer with hands on keyboard&#10;&#10;AI-generated content may be incorrect.">
            <a:extLst>
              <a:ext uri="{FF2B5EF4-FFF2-40B4-BE49-F238E27FC236}">
                <a16:creationId xmlns:a16="http://schemas.microsoft.com/office/drawing/2014/main" id="{FA0609EC-5466-19B3-ABD3-97E0745100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973800"/>
            <a:ext cx="2502782" cy="25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890</Words>
  <Application>Microsoft Office PowerPoint</Application>
  <PresentationFormat>Widescreen</PresentationFormat>
  <Paragraphs>142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Jeevitha Anisetty</cp:lastModifiedBy>
  <cp:revision>14</cp:revision>
  <dcterms:created xsi:type="dcterms:W3CDTF">2025-08-25T08:51:55Z</dcterms:created>
  <dcterms:modified xsi:type="dcterms:W3CDTF">2025-09-08T03:02:20Z</dcterms:modified>
</cp:coreProperties>
</file>